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4"/>
  </p:notesMasterIdLst>
  <p:sldIdLst>
    <p:sldId id="256" r:id="rId2"/>
    <p:sldId id="278" r:id="rId3"/>
    <p:sldId id="280" r:id="rId4"/>
    <p:sldId id="257" r:id="rId5"/>
    <p:sldId id="259" r:id="rId6"/>
    <p:sldId id="258" r:id="rId7"/>
    <p:sldId id="284" r:id="rId8"/>
    <p:sldId id="285" r:id="rId9"/>
    <p:sldId id="286" r:id="rId10"/>
    <p:sldId id="283" r:id="rId11"/>
    <p:sldId id="287" r:id="rId12"/>
    <p:sldId id="260" r:id="rId13"/>
    <p:sldId id="261" r:id="rId14"/>
    <p:sldId id="262" r:id="rId15"/>
    <p:sldId id="263" r:id="rId16"/>
    <p:sldId id="264" r:id="rId17"/>
    <p:sldId id="282" r:id="rId18"/>
    <p:sldId id="265" r:id="rId19"/>
    <p:sldId id="281" r:id="rId20"/>
    <p:sldId id="266" r:id="rId21"/>
    <p:sldId id="267" r:id="rId22"/>
    <p:sldId id="273" r:id="rId23"/>
    <p:sldId id="268" r:id="rId24"/>
    <p:sldId id="274" r:id="rId25"/>
    <p:sldId id="276" r:id="rId26"/>
    <p:sldId id="277" r:id="rId27"/>
    <p:sldId id="270" r:id="rId28"/>
    <p:sldId id="271" r:id="rId29"/>
    <p:sldId id="279" r:id="rId30"/>
    <p:sldId id="288" r:id="rId31"/>
    <p:sldId id="289" r:id="rId32"/>
    <p:sldId id="27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9"/>
  </p:normalViewPr>
  <p:slideViewPr>
    <p:cSldViewPr snapToGrid="0">
      <p:cViewPr varScale="1">
        <p:scale>
          <a:sx n="76" d="100"/>
          <a:sy n="76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2AD7A-472D-4CAD-BA05-F9CD3906EB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EADD0E-CF29-4A66-9353-E2B59B8330C2}">
      <dgm:prSet/>
      <dgm:spPr/>
      <dgm:t>
        <a:bodyPr/>
        <a:lstStyle/>
        <a:p>
          <a:pPr algn="just"/>
          <a:r>
            <a:rPr lang="it-IT" dirty="0"/>
            <a:t>- All’interno di ogni organizzazione partner sarà definito un GRUPPO, coordinato dalla persona di contatto, per il monitoraggio delle attività e per la diffusione dei risultati all’interno di ogni Ente.</a:t>
          </a:r>
          <a:endParaRPr lang="en-US" dirty="0"/>
        </a:p>
      </dgm:t>
    </dgm:pt>
    <dgm:pt modelId="{5477441C-EBB4-4D4C-8180-D48DF85FB78C}" type="parTrans" cxnId="{FC8B6E11-E90C-419E-A169-08D258789D0D}">
      <dgm:prSet/>
      <dgm:spPr/>
      <dgm:t>
        <a:bodyPr/>
        <a:lstStyle/>
        <a:p>
          <a:endParaRPr lang="en-US"/>
        </a:p>
      </dgm:t>
    </dgm:pt>
    <dgm:pt modelId="{20F5959F-BED2-4E0D-96F4-AD7D0738BCB2}" type="sibTrans" cxnId="{FC8B6E11-E90C-419E-A169-08D258789D0D}">
      <dgm:prSet/>
      <dgm:spPr/>
      <dgm:t>
        <a:bodyPr/>
        <a:lstStyle/>
        <a:p>
          <a:endParaRPr lang="en-US"/>
        </a:p>
      </dgm:t>
    </dgm:pt>
    <dgm:pt modelId="{DBF38AAB-8D50-4532-8B92-28231A1C8015}">
      <dgm:prSet/>
      <dgm:spPr/>
      <dgm:t>
        <a:bodyPr/>
        <a:lstStyle/>
        <a:p>
          <a:pPr algn="just"/>
          <a:r>
            <a:rPr lang="it-IT" dirty="0"/>
            <a:t>- Il GRUPPO Erasmus predisporrà eventi di disseminazione all’interno del Consorzio e all’esterno del Consorzio per promuovere la pubblicità dei risultati, insieme al Team Erasmus del progetto.</a:t>
          </a:r>
          <a:endParaRPr lang="en-US" dirty="0"/>
        </a:p>
      </dgm:t>
    </dgm:pt>
    <dgm:pt modelId="{44DAD7A6-593D-410D-842D-1B500D70CE82}" type="parTrans" cxnId="{CEF046C0-56F1-437F-831E-F927BB0D679B}">
      <dgm:prSet/>
      <dgm:spPr/>
      <dgm:t>
        <a:bodyPr/>
        <a:lstStyle/>
        <a:p>
          <a:endParaRPr lang="en-US"/>
        </a:p>
      </dgm:t>
    </dgm:pt>
    <dgm:pt modelId="{B3A14203-F17D-4A7F-A227-04112674EC2A}" type="sibTrans" cxnId="{CEF046C0-56F1-437F-831E-F927BB0D679B}">
      <dgm:prSet/>
      <dgm:spPr/>
      <dgm:t>
        <a:bodyPr/>
        <a:lstStyle/>
        <a:p>
          <a:endParaRPr lang="en-US"/>
        </a:p>
      </dgm:t>
    </dgm:pt>
    <dgm:pt modelId="{9DE0F6CD-B2F3-EE49-B6A7-886310DFD3E9}" type="pres">
      <dgm:prSet presAssocID="{8CC2AD7A-472D-4CAD-BA05-F9CD3906EB55}" presName="linear" presStyleCnt="0">
        <dgm:presLayoutVars>
          <dgm:animLvl val="lvl"/>
          <dgm:resizeHandles val="exact"/>
        </dgm:presLayoutVars>
      </dgm:prSet>
      <dgm:spPr/>
    </dgm:pt>
    <dgm:pt modelId="{ADD0F408-ADA8-2040-8E6E-E356F4C15BD6}" type="pres">
      <dgm:prSet presAssocID="{4FEADD0E-CF29-4A66-9353-E2B59B8330C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9A6BEE-B1CC-F046-9B29-54E21F35727D}" type="pres">
      <dgm:prSet presAssocID="{20F5959F-BED2-4E0D-96F4-AD7D0738BCB2}" presName="spacer" presStyleCnt="0"/>
      <dgm:spPr/>
    </dgm:pt>
    <dgm:pt modelId="{2B785C0B-F36D-AA4B-9801-B028E27FA4D5}" type="pres">
      <dgm:prSet presAssocID="{DBF38AAB-8D50-4532-8B92-28231A1C801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C8B6E11-E90C-419E-A169-08D258789D0D}" srcId="{8CC2AD7A-472D-4CAD-BA05-F9CD3906EB55}" destId="{4FEADD0E-CF29-4A66-9353-E2B59B8330C2}" srcOrd="0" destOrd="0" parTransId="{5477441C-EBB4-4D4C-8180-D48DF85FB78C}" sibTransId="{20F5959F-BED2-4E0D-96F4-AD7D0738BCB2}"/>
    <dgm:cxn modelId="{51109586-8CF7-0640-9346-972CC96A69DD}" type="presOf" srcId="{DBF38AAB-8D50-4532-8B92-28231A1C8015}" destId="{2B785C0B-F36D-AA4B-9801-B028E27FA4D5}" srcOrd="0" destOrd="0" presId="urn:microsoft.com/office/officeart/2005/8/layout/vList2"/>
    <dgm:cxn modelId="{73AE7587-12E2-F744-9AA9-AED3349277B1}" type="presOf" srcId="{4FEADD0E-CF29-4A66-9353-E2B59B8330C2}" destId="{ADD0F408-ADA8-2040-8E6E-E356F4C15BD6}" srcOrd="0" destOrd="0" presId="urn:microsoft.com/office/officeart/2005/8/layout/vList2"/>
    <dgm:cxn modelId="{1D0F7EAE-DBAF-0544-B303-C7DE936F5DF0}" type="presOf" srcId="{8CC2AD7A-472D-4CAD-BA05-F9CD3906EB55}" destId="{9DE0F6CD-B2F3-EE49-B6A7-886310DFD3E9}" srcOrd="0" destOrd="0" presId="urn:microsoft.com/office/officeart/2005/8/layout/vList2"/>
    <dgm:cxn modelId="{CEF046C0-56F1-437F-831E-F927BB0D679B}" srcId="{8CC2AD7A-472D-4CAD-BA05-F9CD3906EB55}" destId="{DBF38AAB-8D50-4532-8B92-28231A1C8015}" srcOrd="1" destOrd="0" parTransId="{44DAD7A6-593D-410D-842D-1B500D70CE82}" sibTransId="{B3A14203-F17D-4A7F-A227-04112674EC2A}"/>
    <dgm:cxn modelId="{FA75CB0D-9B63-A340-ABEB-DE97FB0A913F}" type="presParOf" srcId="{9DE0F6CD-B2F3-EE49-B6A7-886310DFD3E9}" destId="{ADD0F408-ADA8-2040-8E6E-E356F4C15BD6}" srcOrd="0" destOrd="0" presId="urn:microsoft.com/office/officeart/2005/8/layout/vList2"/>
    <dgm:cxn modelId="{62F57CB7-DF79-E54E-AE52-3FBDCD27D702}" type="presParOf" srcId="{9DE0F6CD-B2F3-EE49-B6A7-886310DFD3E9}" destId="{439A6BEE-B1CC-F046-9B29-54E21F35727D}" srcOrd="1" destOrd="0" presId="urn:microsoft.com/office/officeart/2005/8/layout/vList2"/>
    <dgm:cxn modelId="{22A6EF47-1EB7-834A-903A-A5C5A5E7B469}" type="presParOf" srcId="{9DE0F6CD-B2F3-EE49-B6A7-886310DFD3E9}" destId="{2B785C0B-F36D-AA4B-9801-B028E27FA4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0C3DA-143D-C547-BA61-9287C728051D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ADD4269-9896-6F4A-B407-132674D9BFA4}">
      <dgm:prSet phldrT="[Testo]"/>
      <dgm:spPr/>
      <dgm:t>
        <a:bodyPr/>
        <a:lstStyle/>
        <a:p>
          <a:r>
            <a:rPr lang="it-IT" dirty="0"/>
            <a:t>Gruppi Erasmus</a:t>
          </a:r>
        </a:p>
      </dgm:t>
    </dgm:pt>
    <dgm:pt modelId="{820BD6F5-8624-5B46-B3C8-3E6A78DD25CC}" type="parTrans" cxnId="{CE57652D-3182-B64C-A68D-6E0A1596EE5D}">
      <dgm:prSet/>
      <dgm:spPr/>
      <dgm:t>
        <a:bodyPr/>
        <a:lstStyle/>
        <a:p>
          <a:endParaRPr lang="it-IT"/>
        </a:p>
      </dgm:t>
    </dgm:pt>
    <dgm:pt modelId="{CE9B3D26-2C46-694D-A969-67D15C8B53AE}" type="sibTrans" cxnId="{CE57652D-3182-B64C-A68D-6E0A1596EE5D}">
      <dgm:prSet/>
      <dgm:spPr/>
      <dgm:t>
        <a:bodyPr/>
        <a:lstStyle/>
        <a:p>
          <a:endParaRPr lang="it-IT"/>
        </a:p>
      </dgm:t>
    </dgm:pt>
    <dgm:pt modelId="{3FA06183-FEA4-3746-B7F5-F55488371973}">
      <dgm:prSet phldrT="[Testo]"/>
      <dgm:spPr/>
      <dgm:t>
        <a:bodyPr/>
        <a:lstStyle/>
        <a:p>
          <a:r>
            <a:rPr lang="it-IT" dirty="0"/>
            <a:t>Monitoraggio</a:t>
          </a:r>
        </a:p>
      </dgm:t>
    </dgm:pt>
    <dgm:pt modelId="{59995CF8-64E1-CF41-B1E5-84E3784BBF53}" type="parTrans" cxnId="{D094CB38-1294-2D43-B4BC-DB1AE511D692}">
      <dgm:prSet/>
      <dgm:spPr/>
      <dgm:t>
        <a:bodyPr/>
        <a:lstStyle/>
        <a:p>
          <a:endParaRPr lang="it-IT"/>
        </a:p>
      </dgm:t>
    </dgm:pt>
    <dgm:pt modelId="{300B84A6-B6CC-674C-9DE3-D81F9652A159}" type="sibTrans" cxnId="{D094CB38-1294-2D43-B4BC-DB1AE511D692}">
      <dgm:prSet/>
      <dgm:spPr/>
      <dgm:t>
        <a:bodyPr/>
        <a:lstStyle/>
        <a:p>
          <a:endParaRPr lang="it-IT"/>
        </a:p>
      </dgm:t>
    </dgm:pt>
    <dgm:pt modelId="{F3823243-886E-A547-83AF-6D56E9FD1F14}">
      <dgm:prSet phldrT="[Testo]"/>
      <dgm:spPr/>
      <dgm:t>
        <a:bodyPr/>
        <a:lstStyle/>
        <a:p>
          <a:r>
            <a:rPr lang="it-IT" dirty="0"/>
            <a:t>Diffusione e impatto</a:t>
          </a:r>
        </a:p>
      </dgm:t>
    </dgm:pt>
    <dgm:pt modelId="{987135F7-AE9A-114C-821B-77FCFA9D8570}" type="parTrans" cxnId="{BB152284-A0C8-514F-8ADC-6DB1F26D8647}">
      <dgm:prSet/>
      <dgm:spPr/>
      <dgm:t>
        <a:bodyPr/>
        <a:lstStyle/>
        <a:p>
          <a:endParaRPr lang="it-IT"/>
        </a:p>
      </dgm:t>
    </dgm:pt>
    <dgm:pt modelId="{7F0B8795-5617-4844-817F-3B93DDC6AD74}" type="sibTrans" cxnId="{BB152284-A0C8-514F-8ADC-6DB1F26D8647}">
      <dgm:prSet/>
      <dgm:spPr/>
      <dgm:t>
        <a:bodyPr/>
        <a:lstStyle/>
        <a:p>
          <a:endParaRPr lang="it-IT"/>
        </a:p>
      </dgm:t>
    </dgm:pt>
    <dgm:pt modelId="{06ADE960-AA23-E24A-9265-7D6F0AA97E8D}">
      <dgm:prSet phldrT="[Testo]"/>
      <dgm:spPr/>
      <dgm:t>
        <a:bodyPr/>
        <a:lstStyle/>
        <a:p>
          <a:r>
            <a:rPr lang="it-IT" dirty="0"/>
            <a:t>Team Erasmus</a:t>
          </a:r>
        </a:p>
      </dgm:t>
    </dgm:pt>
    <dgm:pt modelId="{29699FBB-F285-0C4E-81F5-617326DFDBB7}" type="parTrans" cxnId="{28A0D46E-C6F6-7E4C-97D9-FADA67B83105}">
      <dgm:prSet/>
      <dgm:spPr/>
      <dgm:t>
        <a:bodyPr/>
        <a:lstStyle/>
        <a:p>
          <a:endParaRPr lang="it-IT"/>
        </a:p>
      </dgm:t>
    </dgm:pt>
    <dgm:pt modelId="{B67A7051-2216-D349-862F-6117892FFDDF}" type="sibTrans" cxnId="{28A0D46E-C6F6-7E4C-97D9-FADA67B83105}">
      <dgm:prSet/>
      <dgm:spPr/>
      <dgm:t>
        <a:bodyPr/>
        <a:lstStyle/>
        <a:p>
          <a:endParaRPr lang="it-IT"/>
        </a:p>
      </dgm:t>
    </dgm:pt>
    <dgm:pt modelId="{642602E5-07CC-9D4C-8377-CFE09B341289}">
      <dgm:prSet phldrT="[Testo]"/>
      <dgm:spPr/>
      <dgm:t>
        <a:bodyPr/>
        <a:lstStyle/>
        <a:p>
          <a:r>
            <a:rPr lang="it-IT" dirty="0"/>
            <a:t>Mappatura mobilità</a:t>
          </a:r>
        </a:p>
      </dgm:t>
    </dgm:pt>
    <dgm:pt modelId="{21DA2134-B0F1-584E-8992-F9B41D463B8D}" type="parTrans" cxnId="{12D5106F-1497-414C-8F2D-8167852DE14C}">
      <dgm:prSet/>
      <dgm:spPr/>
      <dgm:t>
        <a:bodyPr/>
        <a:lstStyle/>
        <a:p>
          <a:endParaRPr lang="it-IT"/>
        </a:p>
      </dgm:t>
    </dgm:pt>
    <dgm:pt modelId="{A851B48A-07DF-E049-BD0E-382839E74C9C}" type="sibTrans" cxnId="{12D5106F-1497-414C-8F2D-8167852DE14C}">
      <dgm:prSet/>
      <dgm:spPr/>
      <dgm:t>
        <a:bodyPr/>
        <a:lstStyle/>
        <a:p>
          <a:endParaRPr lang="it-IT"/>
        </a:p>
      </dgm:t>
    </dgm:pt>
    <dgm:pt modelId="{6853AC5F-A7D9-F846-B8AD-EBE8C9675B6F}">
      <dgm:prSet phldrT="[Testo]"/>
      <dgm:spPr/>
      <dgm:t>
        <a:bodyPr/>
        <a:lstStyle/>
        <a:p>
          <a:r>
            <a:rPr lang="it-IT" dirty="0"/>
            <a:t>Disseminazione in itinere e finale</a:t>
          </a:r>
        </a:p>
      </dgm:t>
    </dgm:pt>
    <dgm:pt modelId="{81EB4DF6-F3D9-3444-AF2E-C2825F1ED610}" type="parTrans" cxnId="{1B31737F-1AAC-DC4C-806B-26A3CBD89F76}">
      <dgm:prSet/>
      <dgm:spPr/>
      <dgm:t>
        <a:bodyPr/>
        <a:lstStyle/>
        <a:p>
          <a:endParaRPr lang="it-IT"/>
        </a:p>
      </dgm:t>
    </dgm:pt>
    <dgm:pt modelId="{53C34FE8-C532-8148-804C-6692B79D57D4}" type="sibTrans" cxnId="{1B31737F-1AAC-DC4C-806B-26A3CBD89F76}">
      <dgm:prSet/>
      <dgm:spPr/>
      <dgm:t>
        <a:bodyPr/>
        <a:lstStyle/>
        <a:p>
          <a:endParaRPr lang="it-IT"/>
        </a:p>
      </dgm:t>
    </dgm:pt>
    <dgm:pt modelId="{F0F6D473-37D3-0849-932E-C6528AAFBD72}">
      <dgm:prSet phldrT="[Testo]"/>
      <dgm:spPr/>
      <dgm:t>
        <a:bodyPr/>
        <a:lstStyle/>
        <a:p>
          <a:r>
            <a:rPr lang="it-IT" dirty="0"/>
            <a:t>Gruppi Erasmus</a:t>
          </a:r>
        </a:p>
      </dgm:t>
    </dgm:pt>
    <dgm:pt modelId="{5861B624-042D-7048-A753-2270B714B394}" type="parTrans" cxnId="{0F302359-CDAD-9E4B-9FD4-0C73AA9CFFEF}">
      <dgm:prSet/>
      <dgm:spPr/>
      <dgm:t>
        <a:bodyPr/>
        <a:lstStyle/>
        <a:p>
          <a:endParaRPr lang="it-IT"/>
        </a:p>
      </dgm:t>
    </dgm:pt>
    <dgm:pt modelId="{BE4752BE-B636-4C4F-81E1-9E22FEE8BBA3}" type="sibTrans" cxnId="{0F302359-CDAD-9E4B-9FD4-0C73AA9CFFEF}">
      <dgm:prSet/>
      <dgm:spPr/>
      <dgm:t>
        <a:bodyPr/>
        <a:lstStyle/>
        <a:p>
          <a:endParaRPr lang="it-IT"/>
        </a:p>
      </dgm:t>
    </dgm:pt>
    <dgm:pt modelId="{A35E6D73-3E3C-DB45-8E51-24A4683EE9AE}">
      <dgm:prSet phldrT="[Testo]"/>
      <dgm:spPr/>
      <dgm:t>
        <a:bodyPr/>
        <a:lstStyle/>
        <a:p>
          <a:r>
            <a:rPr lang="it-IT" dirty="0"/>
            <a:t>Monitoraggio</a:t>
          </a:r>
        </a:p>
      </dgm:t>
    </dgm:pt>
    <dgm:pt modelId="{F93AD5CC-7B57-704B-BC1D-BCCD6B80333B}" type="parTrans" cxnId="{C74052BD-719B-D742-8771-0D57A5322F3F}">
      <dgm:prSet/>
      <dgm:spPr/>
      <dgm:t>
        <a:bodyPr/>
        <a:lstStyle/>
        <a:p>
          <a:endParaRPr lang="it-IT"/>
        </a:p>
      </dgm:t>
    </dgm:pt>
    <dgm:pt modelId="{4C16C159-9D27-904A-BD4C-5CAE09177781}" type="sibTrans" cxnId="{C74052BD-719B-D742-8771-0D57A5322F3F}">
      <dgm:prSet/>
      <dgm:spPr/>
      <dgm:t>
        <a:bodyPr/>
        <a:lstStyle/>
        <a:p>
          <a:endParaRPr lang="it-IT"/>
        </a:p>
      </dgm:t>
    </dgm:pt>
    <dgm:pt modelId="{35B66D9E-45A2-4D46-8C40-B96EE4E498E3}">
      <dgm:prSet phldrT="[Testo]"/>
      <dgm:spPr/>
      <dgm:t>
        <a:bodyPr/>
        <a:lstStyle/>
        <a:p>
          <a:r>
            <a:rPr lang="it-IT" dirty="0"/>
            <a:t>Diffusione e impatto</a:t>
          </a:r>
        </a:p>
      </dgm:t>
    </dgm:pt>
    <dgm:pt modelId="{BF30CE05-F38F-BF46-893D-6BA3B8714CDC}" type="parTrans" cxnId="{467CEAD4-0232-884E-A285-0A45E4B638E1}">
      <dgm:prSet/>
      <dgm:spPr/>
      <dgm:t>
        <a:bodyPr/>
        <a:lstStyle/>
        <a:p>
          <a:endParaRPr lang="it-IT"/>
        </a:p>
      </dgm:t>
    </dgm:pt>
    <dgm:pt modelId="{8B187C04-8E55-D14A-BFFF-A968B4D153F1}" type="sibTrans" cxnId="{467CEAD4-0232-884E-A285-0A45E4B638E1}">
      <dgm:prSet/>
      <dgm:spPr/>
      <dgm:t>
        <a:bodyPr/>
        <a:lstStyle/>
        <a:p>
          <a:endParaRPr lang="it-IT"/>
        </a:p>
      </dgm:t>
    </dgm:pt>
    <dgm:pt modelId="{19ACB482-A590-124B-8130-46946DA52D7C}" type="pres">
      <dgm:prSet presAssocID="{2A90C3DA-143D-C547-BA61-9287C728051D}" presName="Name0" presStyleCnt="0">
        <dgm:presLayoutVars>
          <dgm:dir/>
          <dgm:animLvl val="lvl"/>
          <dgm:resizeHandles val="exact"/>
        </dgm:presLayoutVars>
      </dgm:prSet>
      <dgm:spPr/>
    </dgm:pt>
    <dgm:pt modelId="{29F535C5-3E0C-5349-BBBC-96FA72DE9FCB}" type="pres">
      <dgm:prSet presAssocID="{2A90C3DA-143D-C547-BA61-9287C728051D}" presName="tSp" presStyleCnt="0"/>
      <dgm:spPr/>
    </dgm:pt>
    <dgm:pt modelId="{1E9080D6-7528-7042-9FCB-D915E8BA488A}" type="pres">
      <dgm:prSet presAssocID="{2A90C3DA-143D-C547-BA61-9287C728051D}" presName="bSp" presStyleCnt="0"/>
      <dgm:spPr/>
    </dgm:pt>
    <dgm:pt modelId="{249AECDC-561A-5648-B2DC-FD16183FC4C1}" type="pres">
      <dgm:prSet presAssocID="{2A90C3DA-143D-C547-BA61-9287C728051D}" presName="process" presStyleCnt="0"/>
      <dgm:spPr/>
    </dgm:pt>
    <dgm:pt modelId="{466F9D2F-7D1A-744A-B01E-FA62B1290631}" type="pres">
      <dgm:prSet presAssocID="{AADD4269-9896-6F4A-B407-132674D9BFA4}" presName="composite1" presStyleCnt="0"/>
      <dgm:spPr/>
    </dgm:pt>
    <dgm:pt modelId="{2D0CAA90-10DE-D74A-AF03-5F3B4A31B792}" type="pres">
      <dgm:prSet presAssocID="{AADD4269-9896-6F4A-B407-132674D9BFA4}" presName="dummyNode1" presStyleLbl="node1" presStyleIdx="0" presStyleCnt="3"/>
      <dgm:spPr/>
    </dgm:pt>
    <dgm:pt modelId="{F09E3660-F376-204C-9816-43B51016F102}" type="pres">
      <dgm:prSet presAssocID="{AADD4269-9896-6F4A-B407-132674D9BFA4}" presName="childNode1" presStyleLbl="bgAcc1" presStyleIdx="0" presStyleCnt="3">
        <dgm:presLayoutVars>
          <dgm:bulletEnabled val="1"/>
        </dgm:presLayoutVars>
      </dgm:prSet>
      <dgm:spPr/>
    </dgm:pt>
    <dgm:pt modelId="{299C440D-563E-8241-9BE0-7CD56DEEABA9}" type="pres">
      <dgm:prSet presAssocID="{AADD4269-9896-6F4A-B407-132674D9BFA4}" presName="childNode1tx" presStyleLbl="bgAcc1" presStyleIdx="0" presStyleCnt="3">
        <dgm:presLayoutVars>
          <dgm:bulletEnabled val="1"/>
        </dgm:presLayoutVars>
      </dgm:prSet>
      <dgm:spPr/>
    </dgm:pt>
    <dgm:pt modelId="{744FB46C-E10E-0840-86C0-E2619368AED8}" type="pres">
      <dgm:prSet presAssocID="{AADD4269-9896-6F4A-B407-132674D9BFA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16BC8435-9682-BB4A-8560-8A2A4FFCCF07}" type="pres">
      <dgm:prSet presAssocID="{AADD4269-9896-6F4A-B407-132674D9BFA4}" presName="connSite1" presStyleCnt="0"/>
      <dgm:spPr/>
    </dgm:pt>
    <dgm:pt modelId="{7330DFA2-76C7-BC44-87BB-9B72C911BF6D}" type="pres">
      <dgm:prSet presAssocID="{CE9B3D26-2C46-694D-A969-67D15C8B53AE}" presName="Name9" presStyleLbl="sibTrans2D1" presStyleIdx="0" presStyleCnt="2"/>
      <dgm:spPr/>
    </dgm:pt>
    <dgm:pt modelId="{31C07AC1-3297-7944-92AE-2F7779199AAB}" type="pres">
      <dgm:prSet presAssocID="{06ADE960-AA23-E24A-9265-7D6F0AA97E8D}" presName="composite2" presStyleCnt="0"/>
      <dgm:spPr/>
    </dgm:pt>
    <dgm:pt modelId="{AB454C27-868E-DF49-9AA0-99A5EC09565F}" type="pres">
      <dgm:prSet presAssocID="{06ADE960-AA23-E24A-9265-7D6F0AA97E8D}" presName="dummyNode2" presStyleLbl="node1" presStyleIdx="0" presStyleCnt="3"/>
      <dgm:spPr/>
    </dgm:pt>
    <dgm:pt modelId="{E00F36D4-2130-B242-A132-D4DD9F62359B}" type="pres">
      <dgm:prSet presAssocID="{06ADE960-AA23-E24A-9265-7D6F0AA97E8D}" presName="childNode2" presStyleLbl="bgAcc1" presStyleIdx="1" presStyleCnt="3">
        <dgm:presLayoutVars>
          <dgm:bulletEnabled val="1"/>
        </dgm:presLayoutVars>
      </dgm:prSet>
      <dgm:spPr/>
    </dgm:pt>
    <dgm:pt modelId="{839EFE75-8B13-4541-BFAA-C9274567B944}" type="pres">
      <dgm:prSet presAssocID="{06ADE960-AA23-E24A-9265-7D6F0AA97E8D}" presName="childNode2tx" presStyleLbl="bgAcc1" presStyleIdx="1" presStyleCnt="3">
        <dgm:presLayoutVars>
          <dgm:bulletEnabled val="1"/>
        </dgm:presLayoutVars>
      </dgm:prSet>
      <dgm:spPr/>
    </dgm:pt>
    <dgm:pt modelId="{8FE4FF13-9CFC-D642-9F29-74172C2D46F4}" type="pres">
      <dgm:prSet presAssocID="{06ADE960-AA23-E24A-9265-7D6F0AA97E8D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EAD55D57-DD13-F448-B08C-FC2BCE7CDF5B}" type="pres">
      <dgm:prSet presAssocID="{06ADE960-AA23-E24A-9265-7D6F0AA97E8D}" presName="connSite2" presStyleCnt="0"/>
      <dgm:spPr/>
    </dgm:pt>
    <dgm:pt modelId="{AB4B26DD-4E1F-E742-A6B9-34CA735187E0}" type="pres">
      <dgm:prSet presAssocID="{B67A7051-2216-D349-862F-6117892FFDDF}" presName="Name18" presStyleLbl="sibTrans2D1" presStyleIdx="1" presStyleCnt="2"/>
      <dgm:spPr/>
    </dgm:pt>
    <dgm:pt modelId="{945265B5-AFA8-F343-90C8-51114E473C44}" type="pres">
      <dgm:prSet presAssocID="{F0F6D473-37D3-0849-932E-C6528AAFBD72}" presName="composite1" presStyleCnt="0"/>
      <dgm:spPr/>
    </dgm:pt>
    <dgm:pt modelId="{AA64CEB1-48A1-7143-B205-BAF5B20E4142}" type="pres">
      <dgm:prSet presAssocID="{F0F6D473-37D3-0849-932E-C6528AAFBD72}" presName="dummyNode1" presStyleLbl="node1" presStyleIdx="1" presStyleCnt="3"/>
      <dgm:spPr/>
    </dgm:pt>
    <dgm:pt modelId="{EBD0D664-2180-2F4B-920A-27C49D7551AE}" type="pres">
      <dgm:prSet presAssocID="{F0F6D473-37D3-0849-932E-C6528AAFBD72}" presName="childNode1" presStyleLbl="bgAcc1" presStyleIdx="2" presStyleCnt="3">
        <dgm:presLayoutVars>
          <dgm:bulletEnabled val="1"/>
        </dgm:presLayoutVars>
      </dgm:prSet>
      <dgm:spPr/>
    </dgm:pt>
    <dgm:pt modelId="{745B875B-453F-384E-92FA-B325A944194D}" type="pres">
      <dgm:prSet presAssocID="{F0F6D473-37D3-0849-932E-C6528AAFBD72}" presName="childNode1tx" presStyleLbl="bgAcc1" presStyleIdx="2" presStyleCnt="3">
        <dgm:presLayoutVars>
          <dgm:bulletEnabled val="1"/>
        </dgm:presLayoutVars>
      </dgm:prSet>
      <dgm:spPr/>
    </dgm:pt>
    <dgm:pt modelId="{43003B31-188F-D149-BFE2-E6985E74FEBF}" type="pres">
      <dgm:prSet presAssocID="{F0F6D473-37D3-0849-932E-C6528AAFBD7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57E66B46-64FE-0444-9655-DC56E7C00056}" type="pres">
      <dgm:prSet presAssocID="{F0F6D473-37D3-0849-932E-C6528AAFBD72}" presName="connSite1" presStyleCnt="0"/>
      <dgm:spPr/>
    </dgm:pt>
  </dgm:ptLst>
  <dgm:cxnLst>
    <dgm:cxn modelId="{D7DBF403-9CF2-9840-9A8E-77C3A91818B4}" type="presOf" srcId="{F3823243-886E-A547-83AF-6D56E9FD1F14}" destId="{F09E3660-F376-204C-9816-43B51016F102}" srcOrd="0" destOrd="1" presId="urn:microsoft.com/office/officeart/2005/8/layout/hProcess4"/>
    <dgm:cxn modelId="{CE57652D-3182-B64C-A68D-6E0A1596EE5D}" srcId="{2A90C3DA-143D-C547-BA61-9287C728051D}" destId="{AADD4269-9896-6F4A-B407-132674D9BFA4}" srcOrd="0" destOrd="0" parTransId="{820BD6F5-8624-5B46-B3C8-3E6A78DD25CC}" sibTransId="{CE9B3D26-2C46-694D-A969-67D15C8B53AE}"/>
    <dgm:cxn modelId="{D094CB38-1294-2D43-B4BC-DB1AE511D692}" srcId="{AADD4269-9896-6F4A-B407-132674D9BFA4}" destId="{3FA06183-FEA4-3746-B7F5-F55488371973}" srcOrd="0" destOrd="0" parTransId="{59995CF8-64E1-CF41-B1E5-84E3784BBF53}" sibTransId="{300B84A6-B6CC-674C-9DE3-D81F9652A159}"/>
    <dgm:cxn modelId="{951D383A-6897-A041-AA1B-80181FB8C9A8}" type="presOf" srcId="{3FA06183-FEA4-3746-B7F5-F55488371973}" destId="{299C440D-563E-8241-9BE0-7CD56DEEABA9}" srcOrd="1" destOrd="0" presId="urn:microsoft.com/office/officeart/2005/8/layout/hProcess4"/>
    <dgm:cxn modelId="{9B722B4B-30A3-EF4A-8A70-E9814D8E8E21}" type="presOf" srcId="{2A90C3DA-143D-C547-BA61-9287C728051D}" destId="{19ACB482-A590-124B-8130-46946DA52D7C}" srcOrd="0" destOrd="0" presId="urn:microsoft.com/office/officeart/2005/8/layout/hProcess4"/>
    <dgm:cxn modelId="{76E36250-834F-684B-83F4-6E4447272C96}" type="presOf" srcId="{35B66D9E-45A2-4D46-8C40-B96EE4E498E3}" destId="{745B875B-453F-384E-92FA-B325A944194D}" srcOrd="1" destOrd="1" presId="urn:microsoft.com/office/officeart/2005/8/layout/hProcess4"/>
    <dgm:cxn modelId="{0F302359-CDAD-9E4B-9FD4-0C73AA9CFFEF}" srcId="{2A90C3DA-143D-C547-BA61-9287C728051D}" destId="{F0F6D473-37D3-0849-932E-C6528AAFBD72}" srcOrd="2" destOrd="0" parTransId="{5861B624-042D-7048-A753-2270B714B394}" sibTransId="{BE4752BE-B636-4C4F-81E1-9E22FEE8BBA3}"/>
    <dgm:cxn modelId="{C1CE8160-8C73-2042-8A1F-C4FA316D2DD7}" type="presOf" srcId="{A35E6D73-3E3C-DB45-8E51-24A4683EE9AE}" destId="{EBD0D664-2180-2F4B-920A-27C49D7551AE}" srcOrd="0" destOrd="0" presId="urn:microsoft.com/office/officeart/2005/8/layout/hProcess4"/>
    <dgm:cxn modelId="{151DC960-7878-4F48-A9D0-4522B021BD4B}" type="presOf" srcId="{06ADE960-AA23-E24A-9265-7D6F0AA97E8D}" destId="{8FE4FF13-9CFC-D642-9F29-74172C2D46F4}" srcOrd="0" destOrd="0" presId="urn:microsoft.com/office/officeart/2005/8/layout/hProcess4"/>
    <dgm:cxn modelId="{E5ED0761-097C-664F-BD31-B67064FEFB6C}" type="presOf" srcId="{CE9B3D26-2C46-694D-A969-67D15C8B53AE}" destId="{7330DFA2-76C7-BC44-87BB-9B72C911BF6D}" srcOrd="0" destOrd="0" presId="urn:microsoft.com/office/officeart/2005/8/layout/hProcess4"/>
    <dgm:cxn modelId="{A05DCC64-0F2E-4E4B-A2F6-D270CD179FAA}" type="presOf" srcId="{642602E5-07CC-9D4C-8377-CFE09B341289}" destId="{E00F36D4-2130-B242-A132-D4DD9F62359B}" srcOrd="0" destOrd="0" presId="urn:microsoft.com/office/officeart/2005/8/layout/hProcess4"/>
    <dgm:cxn modelId="{7A3C7C6E-4B20-D342-8706-8300ACDD2D2E}" type="presOf" srcId="{B67A7051-2216-D349-862F-6117892FFDDF}" destId="{AB4B26DD-4E1F-E742-A6B9-34CA735187E0}" srcOrd="0" destOrd="0" presId="urn:microsoft.com/office/officeart/2005/8/layout/hProcess4"/>
    <dgm:cxn modelId="{28A0D46E-C6F6-7E4C-97D9-FADA67B83105}" srcId="{2A90C3DA-143D-C547-BA61-9287C728051D}" destId="{06ADE960-AA23-E24A-9265-7D6F0AA97E8D}" srcOrd="1" destOrd="0" parTransId="{29699FBB-F285-0C4E-81F5-617326DFDBB7}" sibTransId="{B67A7051-2216-D349-862F-6117892FFDDF}"/>
    <dgm:cxn modelId="{12D5106F-1497-414C-8F2D-8167852DE14C}" srcId="{06ADE960-AA23-E24A-9265-7D6F0AA97E8D}" destId="{642602E5-07CC-9D4C-8377-CFE09B341289}" srcOrd="0" destOrd="0" parTransId="{21DA2134-B0F1-584E-8992-F9B41D463B8D}" sibTransId="{A851B48A-07DF-E049-BD0E-382839E74C9C}"/>
    <dgm:cxn modelId="{1B31737F-1AAC-DC4C-806B-26A3CBD89F76}" srcId="{06ADE960-AA23-E24A-9265-7D6F0AA97E8D}" destId="{6853AC5F-A7D9-F846-B8AD-EBE8C9675B6F}" srcOrd="1" destOrd="0" parTransId="{81EB4DF6-F3D9-3444-AF2E-C2825F1ED610}" sibTransId="{53C34FE8-C532-8148-804C-6692B79D57D4}"/>
    <dgm:cxn modelId="{BB152284-A0C8-514F-8ADC-6DB1F26D8647}" srcId="{AADD4269-9896-6F4A-B407-132674D9BFA4}" destId="{F3823243-886E-A547-83AF-6D56E9FD1F14}" srcOrd="1" destOrd="0" parTransId="{987135F7-AE9A-114C-821B-77FCFA9D8570}" sibTransId="{7F0B8795-5617-4844-817F-3B93DDC6AD74}"/>
    <dgm:cxn modelId="{C17A9D94-5CB9-724A-9288-F6608D334F5D}" type="presOf" srcId="{6853AC5F-A7D9-F846-B8AD-EBE8C9675B6F}" destId="{839EFE75-8B13-4541-BFAA-C9274567B944}" srcOrd="1" destOrd="1" presId="urn:microsoft.com/office/officeart/2005/8/layout/hProcess4"/>
    <dgm:cxn modelId="{BF07369B-6D3F-F948-A5BD-A607C41EF925}" type="presOf" srcId="{A35E6D73-3E3C-DB45-8E51-24A4683EE9AE}" destId="{745B875B-453F-384E-92FA-B325A944194D}" srcOrd="1" destOrd="0" presId="urn:microsoft.com/office/officeart/2005/8/layout/hProcess4"/>
    <dgm:cxn modelId="{AC1ED0A8-44AF-A84D-8031-BBA28ED1F7B3}" type="presOf" srcId="{35B66D9E-45A2-4D46-8C40-B96EE4E498E3}" destId="{EBD0D664-2180-2F4B-920A-27C49D7551AE}" srcOrd="0" destOrd="1" presId="urn:microsoft.com/office/officeart/2005/8/layout/hProcess4"/>
    <dgm:cxn modelId="{C74052BD-719B-D742-8771-0D57A5322F3F}" srcId="{F0F6D473-37D3-0849-932E-C6528AAFBD72}" destId="{A35E6D73-3E3C-DB45-8E51-24A4683EE9AE}" srcOrd="0" destOrd="0" parTransId="{F93AD5CC-7B57-704B-BC1D-BCCD6B80333B}" sibTransId="{4C16C159-9D27-904A-BD4C-5CAE09177781}"/>
    <dgm:cxn modelId="{6D99E0CC-BEB8-E246-A946-BCF4A086BD25}" type="presOf" srcId="{F3823243-886E-A547-83AF-6D56E9FD1F14}" destId="{299C440D-563E-8241-9BE0-7CD56DEEABA9}" srcOrd="1" destOrd="1" presId="urn:microsoft.com/office/officeart/2005/8/layout/hProcess4"/>
    <dgm:cxn modelId="{683F37CF-D539-8246-9BE8-767312FF72E5}" type="presOf" srcId="{AADD4269-9896-6F4A-B407-132674D9BFA4}" destId="{744FB46C-E10E-0840-86C0-E2619368AED8}" srcOrd="0" destOrd="0" presId="urn:microsoft.com/office/officeart/2005/8/layout/hProcess4"/>
    <dgm:cxn modelId="{467CEAD4-0232-884E-A285-0A45E4B638E1}" srcId="{F0F6D473-37D3-0849-932E-C6528AAFBD72}" destId="{35B66D9E-45A2-4D46-8C40-B96EE4E498E3}" srcOrd="1" destOrd="0" parTransId="{BF30CE05-F38F-BF46-893D-6BA3B8714CDC}" sibTransId="{8B187C04-8E55-D14A-BFFF-A968B4D153F1}"/>
    <dgm:cxn modelId="{AF0771D5-F6E5-7545-8DBC-CAD7F7B2B1A0}" type="presOf" srcId="{F0F6D473-37D3-0849-932E-C6528AAFBD72}" destId="{43003B31-188F-D149-BFE2-E6985E74FEBF}" srcOrd="0" destOrd="0" presId="urn:microsoft.com/office/officeart/2005/8/layout/hProcess4"/>
    <dgm:cxn modelId="{AB555AF1-59FD-834A-982F-74CC33DD9A0E}" type="presOf" srcId="{6853AC5F-A7D9-F846-B8AD-EBE8C9675B6F}" destId="{E00F36D4-2130-B242-A132-D4DD9F62359B}" srcOrd="0" destOrd="1" presId="urn:microsoft.com/office/officeart/2005/8/layout/hProcess4"/>
    <dgm:cxn modelId="{C139B2F4-E3C7-4747-8675-851F8CCA2C7C}" type="presOf" srcId="{642602E5-07CC-9D4C-8377-CFE09B341289}" destId="{839EFE75-8B13-4541-BFAA-C9274567B944}" srcOrd="1" destOrd="0" presId="urn:microsoft.com/office/officeart/2005/8/layout/hProcess4"/>
    <dgm:cxn modelId="{1BE9E7F9-1F28-6446-90E8-5B9FA9E409BD}" type="presOf" srcId="{3FA06183-FEA4-3746-B7F5-F55488371973}" destId="{F09E3660-F376-204C-9816-43B51016F102}" srcOrd="0" destOrd="0" presId="urn:microsoft.com/office/officeart/2005/8/layout/hProcess4"/>
    <dgm:cxn modelId="{10675CFB-1BEB-6846-BB41-4182C7C7C793}" type="presParOf" srcId="{19ACB482-A590-124B-8130-46946DA52D7C}" destId="{29F535C5-3E0C-5349-BBBC-96FA72DE9FCB}" srcOrd="0" destOrd="0" presId="urn:microsoft.com/office/officeart/2005/8/layout/hProcess4"/>
    <dgm:cxn modelId="{B815CD9F-FFDE-C047-A691-A849851F0896}" type="presParOf" srcId="{19ACB482-A590-124B-8130-46946DA52D7C}" destId="{1E9080D6-7528-7042-9FCB-D915E8BA488A}" srcOrd="1" destOrd="0" presId="urn:microsoft.com/office/officeart/2005/8/layout/hProcess4"/>
    <dgm:cxn modelId="{77AD7687-101F-3640-A674-B073FBB7F652}" type="presParOf" srcId="{19ACB482-A590-124B-8130-46946DA52D7C}" destId="{249AECDC-561A-5648-B2DC-FD16183FC4C1}" srcOrd="2" destOrd="0" presId="urn:microsoft.com/office/officeart/2005/8/layout/hProcess4"/>
    <dgm:cxn modelId="{DE080F05-0569-A844-AEB2-EA08938379AA}" type="presParOf" srcId="{249AECDC-561A-5648-B2DC-FD16183FC4C1}" destId="{466F9D2F-7D1A-744A-B01E-FA62B1290631}" srcOrd="0" destOrd="0" presId="urn:microsoft.com/office/officeart/2005/8/layout/hProcess4"/>
    <dgm:cxn modelId="{DE1FC3A0-EA9B-4545-8255-5CB6FE8E2B91}" type="presParOf" srcId="{466F9D2F-7D1A-744A-B01E-FA62B1290631}" destId="{2D0CAA90-10DE-D74A-AF03-5F3B4A31B792}" srcOrd="0" destOrd="0" presId="urn:microsoft.com/office/officeart/2005/8/layout/hProcess4"/>
    <dgm:cxn modelId="{E08DF4C6-DE98-4E43-8537-CC07ED27D31A}" type="presParOf" srcId="{466F9D2F-7D1A-744A-B01E-FA62B1290631}" destId="{F09E3660-F376-204C-9816-43B51016F102}" srcOrd="1" destOrd="0" presId="urn:microsoft.com/office/officeart/2005/8/layout/hProcess4"/>
    <dgm:cxn modelId="{E5136781-88C5-5944-9578-0624EF61546A}" type="presParOf" srcId="{466F9D2F-7D1A-744A-B01E-FA62B1290631}" destId="{299C440D-563E-8241-9BE0-7CD56DEEABA9}" srcOrd="2" destOrd="0" presId="urn:microsoft.com/office/officeart/2005/8/layout/hProcess4"/>
    <dgm:cxn modelId="{18B3D683-A080-2F41-8C3D-10A3858F45DE}" type="presParOf" srcId="{466F9D2F-7D1A-744A-B01E-FA62B1290631}" destId="{744FB46C-E10E-0840-86C0-E2619368AED8}" srcOrd="3" destOrd="0" presId="urn:microsoft.com/office/officeart/2005/8/layout/hProcess4"/>
    <dgm:cxn modelId="{D1BFCCA3-FB58-4741-B433-242B97647F7D}" type="presParOf" srcId="{466F9D2F-7D1A-744A-B01E-FA62B1290631}" destId="{16BC8435-9682-BB4A-8560-8A2A4FFCCF07}" srcOrd="4" destOrd="0" presId="urn:microsoft.com/office/officeart/2005/8/layout/hProcess4"/>
    <dgm:cxn modelId="{1C1F9A55-C57D-9747-B177-A8CBCD315765}" type="presParOf" srcId="{249AECDC-561A-5648-B2DC-FD16183FC4C1}" destId="{7330DFA2-76C7-BC44-87BB-9B72C911BF6D}" srcOrd="1" destOrd="0" presId="urn:microsoft.com/office/officeart/2005/8/layout/hProcess4"/>
    <dgm:cxn modelId="{9390C5B9-B7CF-6F4C-A8C4-2036C5317620}" type="presParOf" srcId="{249AECDC-561A-5648-B2DC-FD16183FC4C1}" destId="{31C07AC1-3297-7944-92AE-2F7779199AAB}" srcOrd="2" destOrd="0" presId="urn:microsoft.com/office/officeart/2005/8/layout/hProcess4"/>
    <dgm:cxn modelId="{6A50B848-E475-B942-9F30-029B138E62CE}" type="presParOf" srcId="{31C07AC1-3297-7944-92AE-2F7779199AAB}" destId="{AB454C27-868E-DF49-9AA0-99A5EC09565F}" srcOrd="0" destOrd="0" presId="urn:microsoft.com/office/officeart/2005/8/layout/hProcess4"/>
    <dgm:cxn modelId="{5226E698-95B3-6648-826E-DDE5B6AA207F}" type="presParOf" srcId="{31C07AC1-3297-7944-92AE-2F7779199AAB}" destId="{E00F36D4-2130-B242-A132-D4DD9F62359B}" srcOrd="1" destOrd="0" presId="urn:microsoft.com/office/officeart/2005/8/layout/hProcess4"/>
    <dgm:cxn modelId="{006B3BB6-7FBD-E541-A568-3BA3F5EA649B}" type="presParOf" srcId="{31C07AC1-3297-7944-92AE-2F7779199AAB}" destId="{839EFE75-8B13-4541-BFAA-C9274567B944}" srcOrd="2" destOrd="0" presId="urn:microsoft.com/office/officeart/2005/8/layout/hProcess4"/>
    <dgm:cxn modelId="{93A5FDD9-00D7-6640-9AD4-25C1D596DB2B}" type="presParOf" srcId="{31C07AC1-3297-7944-92AE-2F7779199AAB}" destId="{8FE4FF13-9CFC-D642-9F29-74172C2D46F4}" srcOrd="3" destOrd="0" presId="urn:microsoft.com/office/officeart/2005/8/layout/hProcess4"/>
    <dgm:cxn modelId="{B6A4420D-9E0D-5A43-81ED-BDF58BE0140B}" type="presParOf" srcId="{31C07AC1-3297-7944-92AE-2F7779199AAB}" destId="{EAD55D57-DD13-F448-B08C-FC2BCE7CDF5B}" srcOrd="4" destOrd="0" presId="urn:microsoft.com/office/officeart/2005/8/layout/hProcess4"/>
    <dgm:cxn modelId="{574D7FB9-0071-174C-890E-907DA1C7DCDE}" type="presParOf" srcId="{249AECDC-561A-5648-B2DC-FD16183FC4C1}" destId="{AB4B26DD-4E1F-E742-A6B9-34CA735187E0}" srcOrd="3" destOrd="0" presId="urn:microsoft.com/office/officeart/2005/8/layout/hProcess4"/>
    <dgm:cxn modelId="{594731D2-81C4-1448-ACD1-6ADA73972037}" type="presParOf" srcId="{249AECDC-561A-5648-B2DC-FD16183FC4C1}" destId="{945265B5-AFA8-F343-90C8-51114E473C44}" srcOrd="4" destOrd="0" presId="urn:microsoft.com/office/officeart/2005/8/layout/hProcess4"/>
    <dgm:cxn modelId="{658A396A-20F7-864B-B424-2902E37D7F7D}" type="presParOf" srcId="{945265B5-AFA8-F343-90C8-51114E473C44}" destId="{AA64CEB1-48A1-7143-B205-BAF5B20E4142}" srcOrd="0" destOrd="0" presId="urn:microsoft.com/office/officeart/2005/8/layout/hProcess4"/>
    <dgm:cxn modelId="{42577E4A-51F8-464B-B4BA-77154FCB8205}" type="presParOf" srcId="{945265B5-AFA8-F343-90C8-51114E473C44}" destId="{EBD0D664-2180-2F4B-920A-27C49D7551AE}" srcOrd="1" destOrd="0" presId="urn:microsoft.com/office/officeart/2005/8/layout/hProcess4"/>
    <dgm:cxn modelId="{5846A3DD-2412-5A40-808D-43C08C01DD2B}" type="presParOf" srcId="{945265B5-AFA8-F343-90C8-51114E473C44}" destId="{745B875B-453F-384E-92FA-B325A944194D}" srcOrd="2" destOrd="0" presId="urn:microsoft.com/office/officeart/2005/8/layout/hProcess4"/>
    <dgm:cxn modelId="{39152AC8-61E0-A04B-B006-1DBB5D392705}" type="presParOf" srcId="{945265B5-AFA8-F343-90C8-51114E473C44}" destId="{43003B31-188F-D149-BFE2-E6985E74FEBF}" srcOrd="3" destOrd="0" presId="urn:microsoft.com/office/officeart/2005/8/layout/hProcess4"/>
    <dgm:cxn modelId="{4DC7FAE9-C48C-A248-B15C-F4A779CC9280}" type="presParOf" srcId="{945265B5-AFA8-F343-90C8-51114E473C44}" destId="{57E66B46-64FE-0444-9655-DC56E7C0005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28AA7C-EA19-485D-8BD3-D8546559B5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8F9D785-887F-4056-89F9-40ED1AA6DA1C}">
      <dgm:prSet/>
      <dgm:spPr/>
      <dgm:t>
        <a:bodyPr/>
        <a:lstStyle/>
        <a:p>
          <a:r>
            <a:rPr lang="it-IT"/>
            <a:t>Per i docenti delle scuole</a:t>
          </a:r>
          <a:endParaRPr lang="en-US"/>
        </a:p>
      </dgm:t>
    </dgm:pt>
    <dgm:pt modelId="{0B52DC11-72F5-4B6A-B588-56E5961DEA31}" type="parTrans" cxnId="{B5F84DF7-A4B2-4D44-98A5-028933D252BE}">
      <dgm:prSet/>
      <dgm:spPr/>
      <dgm:t>
        <a:bodyPr/>
        <a:lstStyle/>
        <a:p>
          <a:endParaRPr lang="en-US"/>
        </a:p>
      </dgm:t>
    </dgm:pt>
    <dgm:pt modelId="{4A997EA8-4C9C-4BB1-A56E-D0EE29B7C34A}" type="sibTrans" cxnId="{B5F84DF7-A4B2-4D44-98A5-028933D252BE}">
      <dgm:prSet/>
      <dgm:spPr/>
      <dgm:t>
        <a:bodyPr/>
        <a:lstStyle/>
        <a:p>
          <a:endParaRPr lang="en-US"/>
        </a:p>
      </dgm:t>
    </dgm:pt>
    <dgm:pt modelId="{5D78C625-3E1F-4630-9B63-13801D0CC545}">
      <dgm:prSet/>
      <dgm:spPr/>
      <dgm:t>
        <a:bodyPr/>
        <a:lstStyle/>
        <a:p>
          <a:r>
            <a:rPr lang="it-IT"/>
            <a:t>Per le persone degli Enti non scuole</a:t>
          </a:r>
          <a:endParaRPr lang="en-US"/>
        </a:p>
      </dgm:t>
    </dgm:pt>
    <dgm:pt modelId="{B5BAE4CE-8EF7-4DE3-89EF-E4A0D8632398}" type="parTrans" cxnId="{B2724AF3-B9BF-4F59-AE26-0F34D834E22F}">
      <dgm:prSet/>
      <dgm:spPr/>
      <dgm:t>
        <a:bodyPr/>
        <a:lstStyle/>
        <a:p>
          <a:endParaRPr lang="en-US"/>
        </a:p>
      </dgm:t>
    </dgm:pt>
    <dgm:pt modelId="{9A15A2B6-FA3A-4EFF-8DE4-33D35B602B32}" type="sibTrans" cxnId="{B2724AF3-B9BF-4F59-AE26-0F34D834E22F}">
      <dgm:prSet/>
      <dgm:spPr/>
      <dgm:t>
        <a:bodyPr/>
        <a:lstStyle/>
        <a:p>
          <a:endParaRPr lang="en-US"/>
        </a:p>
      </dgm:t>
    </dgm:pt>
    <dgm:pt modelId="{EF81ECAD-923B-42B7-871F-CDDA1919B30A}">
      <dgm:prSet/>
      <dgm:spPr/>
      <dgm:t>
        <a:bodyPr/>
        <a:lstStyle/>
        <a:p>
          <a:r>
            <a:rPr lang="it-IT"/>
            <a:t>Per i learners</a:t>
          </a:r>
          <a:endParaRPr lang="en-US"/>
        </a:p>
      </dgm:t>
    </dgm:pt>
    <dgm:pt modelId="{48B38D36-EE2F-4C91-9D60-928DC64594E3}" type="parTrans" cxnId="{CB2B04C5-EF3E-45BC-9C11-A4D5D790E66B}">
      <dgm:prSet/>
      <dgm:spPr/>
      <dgm:t>
        <a:bodyPr/>
        <a:lstStyle/>
        <a:p>
          <a:endParaRPr lang="en-US"/>
        </a:p>
      </dgm:t>
    </dgm:pt>
    <dgm:pt modelId="{70FC3E07-3294-40A9-A312-63CFBC8F396A}" type="sibTrans" cxnId="{CB2B04C5-EF3E-45BC-9C11-A4D5D790E66B}">
      <dgm:prSet/>
      <dgm:spPr/>
      <dgm:t>
        <a:bodyPr/>
        <a:lstStyle/>
        <a:p>
          <a:endParaRPr lang="en-US"/>
        </a:p>
      </dgm:t>
    </dgm:pt>
    <dgm:pt modelId="{3BD92B3B-B470-624A-B87C-D312F2290598}" type="pres">
      <dgm:prSet presAssocID="{3828AA7C-EA19-485D-8BD3-D8546559B5C8}" presName="linear" presStyleCnt="0">
        <dgm:presLayoutVars>
          <dgm:animLvl val="lvl"/>
          <dgm:resizeHandles val="exact"/>
        </dgm:presLayoutVars>
      </dgm:prSet>
      <dgm:spPr/>
    </dgm:pt>
    <dgm:pt modelId="{BE0A532A-57E4-1A40-AF02-B62C3A003152}" type="pres">
      <dgm:prSet presAssocID="{B8F9D785-887F-4056-89F9-40ED1AA6DA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4A02686-8515-0644-8DB1-C3395871315D}" type="pres">
      <dgm:prSet presAssocID="{4A997EA8-4C9C-4BB1-A56E-D0EE29B7C34A}" presName="spacer" presStyleCnt="0"/>
      <dgm:spPr/>
    </dgm:pt>
    <dgm:pt modelId="{99DFC875-B217-4D41-9577-965D2B5A845F}" type="pres">
      <dgm:prSet presAssocID="{5D78C625-3E1F-4630-9B63-13801D0CC5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430E72-F635-9642-8F67-5A629A3A53E9}" type="pres">
      <dgm:prSet presAssocID="{9A15A2B6-FA3A-4EFF-8DE4-33D35B602B32}" presName="spacer" presStyleCnt="0"/>
      <dgm:spPr/>
    </dgm:pt>
    <dgm:pt modelId="{F17A95E7-18E8-A441-939B-577966F025D2}" type="pres">
      <dgm:prSet presAssocID="{EF81ECAD-923B-42B7-871F-CDDA1919B30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62E5A7B-9747-2543-8BFF-B8540345879C}" type="presOf" srcId="{EF81ECAD-923B-42B7-871F-CDDA1919B30A}" destId="{F17A95E7-18E8-A441-939B-577966F025D2}" srcOrd="0" destOrd="0" presId="urn:microsoft.com/office/officeart/2005/8/layout/vList2"/>
    <dgm:cxn modelId="{3ABF2E96-0157-E840-9239-068C62BFE7BE}" type="presOf" srcId="{3828AA7C-EA19-485D-8BD3-D8546559B5C8}" destId="{3BD92B3B-B470-624A-B87C-D312F2290598}" srcOrd="0" destOrd="0" presId="urn:microsoft.com/office/officeart/2005/8/layout/vList2"/>
    <dgm:cxn modelId="{0F56C79E-63D1-8E4E-B117-6F589B96CE7C}" type="presOf" srcId="{5D78C625-3E1F-4630-9B63-13801D0CC545}" destId="{99DFC875-B217-4D41-9577-965D2B5A845F}" srcOrd="0" destOrd="0" presId="urn:microsoft.com/office/officeart/2005/8/layout/vList2"/>
    <dgm:cxn modelId="{CB2B04C5-EF3E-45BC-9C11-A4D5D790E66B}" srcId="{3828AA7C-EA19-485D-8BD3-D8546559B5C8}" destId="{EF81ECAD-923B-42B7-871F-CDDA1919B30A}" srcOrd="2" destOrd="0" parTransId="{48B38D36-EE2F-4C91-9D60-928DC64594E3}" sibTransId="{70FC3E07-3294-40A9-A312-63CFBC8F396A}"/>
    <dgm:cxn modelId="{80DF40E0-4503-8E4B-8275-14B80D58129D}" type="presOf" srcId="{B8F9D785-887F-4056-89F9-40ED1AA6DA1C}" destId="{BE0A532A-57E4-1A40-AF02-B62C3A003152}" srcOrd="0" destOrd="0" presId="urn:microsoft.com/office/officeart/2005/8/layout/vList2"/>
    <dgm:cxn modelId="{B2724AF3-B9BF-4F59-AE26-0F34D834E22F}" srcId="{3828AA7C-EA19-485D-8BD3-D8546559B5C8}" destId="{5D78C625-3E1F-4630-9B63-13801D0CC545}" srcOrd="1" destOrd="0" parTransId="{B5BAE4CE-8EF7-4DE3-89EF-E4A0D8632398}" sibTransId="{9A15A2B6-FA3A-4EFF-8DE4-33D35B602B32}"/>
    <dgm:cxn modelId="{B5F84DF7-A4B2-4D44-98A5-028933D252BE}" srcId="{3828AA7C-EA19-485D-8BD3-D8546559B5C8}" destId="{B8F9D785-887F-4056-89F9-40ED1AA6DA1C}" srcOrd="0" destOrd="0" parTransId="{0B52DC11-72F5-4B6A-B588-56E5961DEA31}" sibTransId="{4A997EA8-4C9C-4BB1-A56E-D0EE29B7C34A}"/>
    <dgm:cxn modelId="{E59B9131-A782-4241-A0FB-70D441CE786A}" type="presParOf" srcId="{3BD92B3B-B470-624A-B87C-D312F2290598}" destId="{BE0A532A-57E4-1A40-AF02-B62C3A003152}" srcOrd="0" destOrd="0" presId="urn:microsoft.com/office/officeart/2005/8/layout/vList2"/>
    <dgm:cxn modelId="{0BFDA9A6-B22E-3D43-95C2-4C23D97B21BE}" type="presParOf" srcId="{3BD92B3B-B470-624A-B87C-D312F2290598}" destId="{64A02686-8515-0644-8DB1-C3395871315D}" srcOrd="1" destOrd="0" presId="urn:microsoft.com/office/officeart/2005/8/layout/vList2"/>
    <dgm:cxn modelId="{C5A29D7C-6B34-E440-996A-ED749032D741}" type="presParOf" srcId="{3BD92B3B-B470-624A-B87C-D312F2290598}" destId="{99DFC875-B217-4D41-9577-965D2B5A845F}" srcOrd="2" destOrd="0" presId="urn:microsoft.com/office/officeart/2005/8/layout/vList2"/>
    <dgm:cxn modelId="{4D45BE17-8382-D94A-99D2-FD01B078DF67}" type="presParOf" srcId="{3BD92B3B-B470-624A-B87C-D312F2290598}" destId="{9F430E72-F635-9642-8F67-5A629A3A53E9}" srcOrd="3" destOrd="0" presId="urn:microsoft.com/office/officeart/2005/8/layout/vList2"/>
    <dgm:cxn modelId="{362BEF51-75D6-8B4E-95EC-514D688D5FCB}" type="presParOf" srcId="{3BD92B3B-B470-624A-B87C-D312F2290598}" destId="{F17A95E7-18E8-A441-939B-577966F025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66EC49-DEBC-42F4-A320-8712954865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3B9F468-CACC-4D02-9A1E-F3402222415D}">
      <dgm:prSet/>
      <dgm:spPr/>
      <dgm:t>
        <a:bodyPr/>
        <a:lstStyle/>
        <a:p>
          <a:r>
            <a:rPr lang="it-IT"/>
            <a:t>La scuola coordinatrice pagherà il corso per il partecipante.</a:t>
          </a:r>
          <a:endParaRPr lang="en-US"/>
        </a:p>
      </dgm:t>
    </dgm:pt>
    <dgm:pt modelId="{2A96E5CE-3B4C-4B8C-AAA0-73CFAC48A348}" type="parTrans" cxnId="{44AF87CE-2DDF-4C67-BB63-4CEA20375705}">
      <dgm:prSet/>
      <dgm:spPr/>
      <dgm:t>
        <a:bodyPr/>
        <a:lstStyle/>
        <a:p>
          <a:endParaRPr lang="en-US"/>
        </a:p>
      </dgm:t>
    </dgm:pt>
    <dgm:pt modelId="{050F849F-7410-44E5-AF6D-BDBCDFD54D4A}" type="sibTrans" cxnId="{44AF87CE-2DDF-4C67-BB63-4CEA20375705}">
      <dgm:prSet/>
      <dgm:spPr/>
      <dgm:t>
        <a:bodyPr/>
        <a:lstStyle/>
        <a:p>
          <a:endParaRPr lang="en-US"/>
        </a:p>
      </dgm:t>
    </dgm:pt>
    <dgm:pt modelId="{1BF707BB-975B-4F69-81DD-BC7E75DC8F99}">
      <dgm:prSet/>
      <dgm:spPr/>
      <dgm:t>
        <a:bodyPr/>
        <a:lstStyle/>
        <a:p>
          <a:r>
            <a:rPr lang="it-IT"/>
            <a:t>La scuola, una volta definito il budget per il volo e per il soggiorno, fornisce al partecipante la quota che egli spende per pagare il volo e l’albergo.</a:t>
          </a:r>
          <a:endParaRPr lang="en-US"/>
        </a:p>
      </dgm:t>
    </dgm:pt>
    <dgm:pt modelId="{DACD65DA-75D4-4AFB-8059-E75AF67B7EEA}" type="parTrans" cxnId="{ABF7DE6F-EE87-473D-AF12-82409A234199}">
      <dgm:prSet/>
      <dgm:spPr/>
      <dgm:t>
        <a:bodyPr/>
        <a:lstStyle/>
        <a:p>
          <a:endParaRPr lang="en-US"/>
        </a:p>
      </dgm:t>
    </dgm:pt>
    <dgm:pt modelId="{ADB18358-4B7E-4CD4-A219-2E58B70F6FB5}" type="sibTrans" cxnId="{ABF7DE6F-EE87-473D-AF12-82409A234199}">
      <dgm:prSet/>
      <dgm:spPr/>
      <dgm:t>
        <a:bodyPr/>
        <a:lstStyle/>
        <a:p>
          <a:endParaRPr lang="en-US"/>
        </a:p>
      </dgm:t>
    </dgm:pt>
    <dgm:pt modelId="{AE87B8BE-4487-4B9A-BA73-697C12E22BC4}">
      <dgm:prSet/>
      <dgm:spPr/>
      <dgm:t>
        <a:bodyPr/>
        <a:lstStyle/>
        <a:p>
          <a:r>
            <a:rPr lang="it-IT"/>
            <a:t>Al rientro dalla mobilità, la scuola rimborserà al partecipante le spese sostenute.</a:t>
          </a:r>
          <a:endParaRPr lang="en-US"/>
        </a:p>
      </dgm:t>
    </dgm:pt>
    <dgm:pt modelId="{63FAB8DC-7312-47D9-8EDD-F61C694D165F}" type="parTrans" cxnId="{E789570F-8D7D-47F3-8609-84EC19814751}">
      <dgm:prSet/>
      <dgm:spPr/>
      <dgm:t>
        <a:bodyPr/>
        <a:lstStyle/>
        <a:p>
          <a:endParaRPr lang="en-US"/>
        </a:p>
      </dgm:t>
    </dgm:pt>
    <dgm:pt modelId="{40B2A455-6482-4187-80B7-4D7BEBF35143}" type="sibTrans" cxnId="{E789570F-8D7D-47F3-8609-84EC19814751}">
      <dgm:prSet/>
      <dgm:spPr/>
      <dgm:t>
        <a:bodyPr/>
        <a:lstStyle/>
        <a:p>
          <a:endParaRPr lang="en-US"/>
        </a:p>
      </dgm:t>
    </dgm:pt>
    <dgm:pt modelId="{F9958988-2B7D-4153-97A9-0B55C6A2AF63}" type="pres">
      <dgm:prSet presAssocID="{1B66EC49-DEBC-42F4-A320-8712954865B6}" presName="root" presStyleCnt="0">
        <dgm:presLayoutVars>
          <dgm:dir/>
          <dgm:resizeHandles val="exact"/>
        </dgm:presLayoutVars>
      </dgm:prSet>
      <dgm:spPr/>
    </dgm:pt>
    <dgm:pt modelId="{87FF8299-5D64-4D9A-83D6-83AF8693C99D}" type="pres">
      <dgm:prSet presAssocID="{D3B9F468-CACC-4D02-9A1E-F3402222415D}" presName="compNode" presStyleCnt="0"/>
      <dgm:spPr/>
    </dgm:pt>
    <dgm:pt modelId="{47D8E723-99DE-4A9F-98AF-3CCC899E099B}" type="pres">
      <dgm:prSet presAssocID="{D3B9F468-CACC-4D02-9A1E-F3402222415D}" presName="bgRect" presStyleLbl="bgShp" presStyleIdx="0" presStyleCnt="3"/>
      <dgm:spPr/>
    </dgm:pt>
    <dgm:pt modelId="{13BBE2A4-7710-4BEF-A535-F5E9F8D30B92}" type="pres">
      <dgm:prSet presAssocID="{D3B9F468-CACC-4D02-9A1E-F3402222415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9B690852-9D36-4B62-B4F0-CBD6E8787EEA}" type="pres">
      <dgm:prSet presAssocID="{D3B9F468-CACC-4D02-9A1E-F3402222415D}" presName="spaceRect" presStyleCnt="0"/>
      <dgm:spPr/>
    </dgm:pt>
    <dgm:pt modelId="{AD26BB4C-6971-46F2-B1FD-AC8DF142BD9D}" type="pres">
      <dgm:prSet presAssocID="{D3B9F468-CACC-4D02-9A1E-F3402222415D}" presName="parTx" presStyleLbl="revTx" presStyleIdx="0" presStyleCnt="3">
        <dgm:presLayoutVars>
          <dgm:chMax val="0"/>
          <dgm:chPref val="0"/>
        </dgm:presLayoutVars>
      </dgm:prSet>
      <dgm:spPr/>
    </dgm:pt>
    <dgm:pt modelId="{A6FFCD2E-9A86-4078-A317-9C28C8BA1B2F}" type="pres">
      <dgm:prSet presAssocID="{050F849F-7410-44E5-AF6D-BDBCDFD54D4A}" presName="sibTrans" presStyleCnt="0"/>
      <dgm:spPr/>
    </dgm:pt>
    <dgm:pt modelId="{02A0AAB5-63AF-49E3-B90B-BF6CB9E4290D}" type="pres">
      <dgm:prSet presAssocID="{1BF707BB-975B-4F69-81DD-BC7E75DC8F99}" presName="compNode" presStyleCnt="0"/>
      <dgm:spPr/>
    </dgm:pt>
    <dgm:pt modelId="{2619B4CB-83A9-4963-97CC-A4DACDDD08C0}" type="pres">
      <dgm:prSet presAssocID="{1BF707BB-975B-4F69-81DD-BC7E75DC8F99}" presName="bgRect" presStyleLbl="bgShp" presStyleIdx="1" presStyleCnt="3"/>
      <dgm:spPr/>
    </dgm:pt>
    <dgm:pt modelId="{51770E2F-196D-4031-AD5A-1556559E44B6}" type="pres">
      <dgm:prSet presAssocID="{1BF707BB-975B-4F69-81DD-BC7E75DC8F9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bus"/>
        </a:ext>
      </dgm:extLst>
    </dgm:pt>
    <dgm:pt modelId="{F211C0D3-540B-4F21-9089-1ED68BBB956A}" type="pres">
      <dgm:prSet presAssocID="{1BF707BB-975B-4F69-81DD-BC7E75DC8F99}" presName="spaceRect" presStyleCnt="0"/>
      <dgm:spPr/>
    </dgm:pt>
    <dgm:pt modelId="{C1381328-41B0-4759-8086-8B1EF0CD3750}" type="pres">
      <dgm:prSet presAssocID="{1BF707BB-975B-4F69-81DD-BC7E75DC8F99}" presName="parTx" presStyleLbl="revTx" presStyleIdx="1" presStyleCnt="3">
        <dgm:presLayoutVars>
          <dgm:chMax val="0"/>
          <dgm:chPref val="0"/>
        </dgm:presLayoutVars>
      </dgm:prSet>
      <dgm:spPr/>
    </dgm:pt>
    <dgm:pt modelId="{6456E664-D040-4DCB-95AB-F7BE77FEDB3F}" type="pres">
      <dgm:prSet presAssocID="{ADB18358-4B7E-4CD4-A219-2E58B70F6FB5}" presName="sibTrans" presStyleCnt="0"/>
      <dgm:spPr/>
    </dgm:pt>
    <dgm:pt modelId="{78C2ACF4-2D2A-4AF0-B049-D3FD23E1398D}" type="pres">
      <dgm:prSet presAssocID="{AE87B8BE-4487-4B9A-BA73-697C12E22BC4}" presName="compNode" presStyleCnt="0"/>
      <dgm:spPr/>
    </dgm:pt>
    <dgm:pt modelId="{EB5584F6-2E29-45DC-9B7E-25B4F5B5915A}" type="pres">
      <dgm:prSet presAssocID="{AE87B8BE-4487-4B9A-BA73-697C12E22BC4}" presName="bgRect" presStyleLbl="bgShp" presStyleIdx="2" presStyleCnt="3"/>
      <dgm:spPr/>
    </dgm:pt>
    <dgm:pt modelId="{50DCD92E-DD0B-4B2B-B1DE-684776322BDF}" type="pres">
      <dgm:prSet presAssocID="{AE87B8BE-4487-4B9A-BA73-697C12E22BC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clismo"/>
        </a:ext>
      </dgm:extLst>
    </dgm:pt>
    <dgm:pt modelId="{54313417-4FD0-4CAC-88B7-B93E960D6A82}" type="pres">
      <dgm:prSet presAssocID="{AE87B8BE-4487-4B9A-BA73-697C12E22BC4}" presName="spaceRect" presStyleCnt="0"/>
      <dgm:spPr/>
    </dgm:pt>
    <dgm:pt modelId="{FEE44CDC-7056-4A95-81E4-CCF3B276A7F2}" type="pres">
      <dgm:prSet presAssocID="{AE87B8BE-4487-4B9A-BA73-697C12E22BC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789570F-8D7D-47F3-8609-84EC19814751}" srcId="{1B66EC49-DEBC-42F4-A320-8712954865B6}" destId="{AE87B8BE-4487-4B9A-BA73-697C12E22BC4}" srcOrd="2" destOrd="0" parTransId="{63FAB8DC-7312-47D9-8EDD-F61C694D165F}" sibTransId="{40B2A455-6482-4187-80B7-4D7BEBF35143}"/>
    <dgm:cxn modelId="{ABF7DE6F-EE87-473D-AF12-82409A234199}" srcId="{1B66EC49-DEBC-42F4-A320-8712954865B6}" destId="{1BF707BB-975B-4F69-81DD-BC7E75DC8F99}" srcOrd="1" destOrd="0" parTransId="{DACD65DA-75D4-4AFB-8059-E75AF67B7EEA}" sibTransId="{ADB18358-4B7E-4CD4-A219-2E58B70F6FB5}"/>
    <dgm:cxn modelId="{C1025679-AA77-466F-8DCF-B32B941EBC43}" type="presOf" srcId="{1BF707BB-975B-4F69-81DD-BC7E75DC8F99}" destId="{C1381328-41B0-4759-8086-8B1EF0CD3750}" srcOrd="0" destOrd="0" presId="urn:microsoft.com/office/officeart/2018/2/layout/IconVerticalSolidList"/>
    <dgm:cxn modelId="{4B966F90-DCBC-4AE5-85F7-8078551C49E8}" type="presOf" srcId="{1B66EC49-DEBC-42F4-A320-8712954865B6}" destId="{F9958988-2B7D-4153-97A9-0B55C6A2AF63}" srcOrd="0" destOrd="0" presId="urn:microsoft.com/office/officeart/2018/2/layout/IconVerticalSolidList"/>
    <dgm:cxn modelId="{44AF87CE-2DDF-4C67-BB63-4CEA20375705}" srcId="{1B66EC49-DEBC-42F4-A320-8712954865B6}" destId="{D3B9F468-CACC-4D02-9A1E-F3402222415D}" srcOrd="0" destOrd="0" parTransId="{2A96E5CE-3B4C-4B8C-AAA0-73CFAC48A348}" sibTransId="{050F849F-7410-44E5-AF6D-BDBCDFD54D4A}"/>
    <dgm:cxn modelId="{C23F06EE-09B7-4CF5-9C8B-17A697436F3B}" type="presOf" srcId="{AE87B8BE-4487-4B9A-BA73-697C12E22BC4}" destId="{FEE44CDC-7056-4A95-81E4-CCF3B276A7F2}" srcOrd="0" destOrd="0" presId="urn:microsoft.com/office/officeart/2018/2/layout/IconVerticalSolidList"/>
    <dgm:cxn modelId="{22FADBF2-B895-4ECC-B64A-2BB7991A2D8A}" type="presOf" srcId="{D3B9F468-CACC-4D02-9A1E-F3402222415D}" destId="{AD26BB4C-6971-46F2-B1FD-AC8DF142BD9D}" srcOrd="0" destOrd="0" presId="urn:microsoft.com/office/officeart/2018/2/layout/IconVerticalSolidList"/>
    <dgm:cxn modelId="{A7FA106F-369A-40C3-8BF2-3D59E9C6E6EF}" type="presParOf" srcId="{F9958988-2B7D-4153-97A9-0B55C6A2AF63}" destId="{87FF8299-5D64-4D9A-83D6-83AF8693C99D}" srcOrd="0" destOrd="0" presId="urn:microsoft.com/office/officeart/2018/2/layout/IconVerticalSolidList"/>
    <dgm:cxn modelId="{03D89A24-1CC5-4CB1-AC05-CAA1662E2EC0}" type="presParOf" srcId="{87FF8299-5D64-4D9A-83D6-83AF8693C99D}" destId="{47D8E723-99DE-4A9F-98AF-3CCC899E099B}" srcOrd="0" destOrd="0" presId="urn:microsoft.com/office/officeart/2018/2/layout/IconVerticalSolidList"/>
    <dgm:cxn modelId="{59482260-B9FD-4532-B3EC-AB399A3C26D8}" type="presParOf" srcId="{87FF8299-5D64-4D9A-83D6-83AF8693C99D}" destId="{13BBE2A4-7710-4BEF-A535-F5E9F8D30B92}" srcOrd="1" destOrd="0" presId="urn:microsoft.com/office/officeart/2018/2/layout/IconVerticalSolidList"/>
    <dgm:cxn modelId="{15BC5461-6687-4554-8EEC-216B213C80C3}" type="presParOf" srcId="{87FF8299-5D64-4D9A-83D6-83AF8693C99D}" destId="{9B690852-9D36-4B62-B4F0-CBD6E8787EEA}" srcOrd="2" destOrd="0" presId="urn:microsoft.com/office/officeart/2018/2/layout/IconVerticalSolidList"/>
    <dgm:cxn modelId="{8C5E9B82-C51D-4E11-9185-DB765A5A67A8}" type="presParOf" srcId="{87FF8299-5D64-4D9A-83D6-83AF8693C99D}" destId="{AD26BB4C-6971-46F2-B1FD-AC8DF142BD9D}" srcOrd="3" destOrd="0" presId="urn:microsoft.com/office/officeart/2018/2/layout/IconVerticalSolidList"/>
    <dgm:cxn modelId="{0368FC13-814F-479B-B00C-2E070917455F}" type="presParOf" srcId="{F9958988-2B7D-4153-97A9-0B55C6A2AF63}" destId="{A6FFCD2E-9A86-4078-A317-9C28C8BA1B2F}" srcOrd="1" destOrd="0" presId="urn:microsoft.com/office/officeart/2018/2/layout/IconVerticalSolidList"/>
    <dgm:cxn modelId="{01EA192E-D954-48F1-9D98-F0E37B6C980C}" type="presParOf" srcId="{F9958988-2B7D-4153-97A9-0B55C6A2AF63}" destId="{02A0AAB5-63AF-49E3-B90B-BF6CB9E4290D}" srcOrd="2" destOrd="0" presId="urn:microsoft.com/office/officeart/2018/2/layout/IconVerticalSolidList"/>
    <dgm:cxn modelId="{BB38C5C3-D8AC-4369-BB13-9B345D878609}" type="presParOf" srcId="{02A0AAB5-63AF-49E3-B90B-BF6CB9E4290D}" destId="{2619B4CB-83A9-4963-97CC-A4DACDDD08C0}" srcOrd="0" destOrd="0" presId="urn:microsoft.com/office/officeart/2018/2/layout/IconVerticalSolidList"/>
    <dgm:cxn modelId="{23EE01EC-735F-4696-9909-9598A5BA7A5F}" type="presParOf" srcId="{02A0AAB5-63AF-49E3-B90B-BF6CB9E4290D}" destId="{51770E2F-196D-4031-AD5A-1556559E44B6}" srcOrd="1" destOrd="0" presId="urn:microsoft.com/office/officeart/2018/2/layout/IconVerticalSolidList"/>
    <dgm:cxn modelId="{FE7FF396-0A78-43AE-B7D9-51C1DB28CFE8}" type="presParOf" srcId="{02A0AAB5-63AF-49E3-B90B-BF6CB9E4290D}" destId="{F211C0D3-540B-4F21-9089-1ED68BBB956A}" srcOrd="2" destOrd="0" presId="urn:microsoft.com/office/officeart/2018/2/layout/IconVerticalSolidList"/>
    <dgm:cxn modelId="{D55609A5-C859-42BA-8085-1FF22499F818}" type="presParOf" srcId="{02A0AAB5-63AF-49E3-B90B-BF6CB9E4290D}" destId="{C1381328-41B0-4759-8086-8B1EF0CD3750}" srcOrd="3" destOrd="0" presId="urn:microsoft.com/office/officeart/2018/2/layout/IconVerticalSolidList"/>
    <dgm:cxn modelId="{F9647FF6-96B6-482A-92E2-C753404D56E8}" type="presParOf" srcId="{F9958988-2B7D-4153-97A9-0B55C6A2AF63}" destId="{6456E664-D040-4DCB-95AB-F7BE77FEDB3F}" srcOrd="3" destOrd="0" presId="urn:microsoft.com/office/officeart/2018/2/layout/IconVerticalSolidList"/>
    <dgm:cxn modelId="{4050CA28-0EBD-4E31-9FA9-B0EED28F5141}" type="presParOf" srcId="{F9958988-2B7D-4153-97A9-0B55C6A2AF63}" destId="{78C2ACF4-2D2A-4AF0-B049-D3FD23E1398D}" srcOrd="4" destOrd="0" presId="urn:microsoft.com/office/officeart/2018/2/layout/IconVerticalSolidList"/>
    <dgm:cxn modelId="{C70D4C7C-16B3-41A6-85F4-1F4FADC6E86E}" type="presParOf" srcId="{78C2ACF4-2D2A-4AF0-B049-D3FD23E1398D}" destId="{EB5584F6-2E29-45DC-9B7E-25B4F5B5915A}" srcOrd="0" destOrd="0" presId="urn:microsoft.com/office/officeart/2018/2/layout/IconVerticalSolidList"/>
    <dgm:cxn modelId="{2F2D7A5C-9C64-41C2-B07F-D238CA658651}" type="presParOf" srcId="{78C2ACF4-2D2A-4AF0-B049-D3FD23E1398D}" destId="{50DCD92E-DD0B-4B2B-B1DE-684776322BDF}" srcOrd="1" destOrd="0" presId="urn:microsoft.com/office/officeart/2018/2/layout/IconVerticalSolidList"/>
    <dgm:cxn modelId="{D97204E6-EB9E-4651-80BA-C806B23E385D}" type="presParOf" srcId="{78C2ACF4-2D2A-4AF0-B049-D3FD23E1398D}" destId="{54313417-4FD0-4CAC-88B7-B93E960D6A82}" srcOrd="2" destOrd="0" presId="urn:microsoft.com/office/officeart/2018/2/layout/IconVerticalSolidList"/>
    <dgm:cxn modelId="{1B02E2C8-4699-483D-8E96-11F2DEC57CB4}" type="presParOf" srcId="{78C2ACF4-2D2A-4AF0-B049-D3FD23E1398D}" destId="{FEE44CDC-7056-4A95-81E4-CCF3B276A7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0F408-ADA8-2040-8E6E-E356F4C15BD6}">
      <dsp:nvSpPr>
        <dsp:cNvPr id="0" name=""/>
        <dsp:cNvSpPr/>
      </dsp:nvSpPr>
      <dsp:spPr>
        <a:xfrm>
          <a:off x="0" y="326008"/>
          <a:ext cx="7559504" cy="27705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- All’interno di ogni organizzazione partner sarà definito un GRUPPO, coordinato dalla persona di contatto, per il monitoraggio delle attività e per la diffusione dei risultati all’interno di ogni Ente.</a:t>
          </a:r>
          <a:endParaRPr lang="en-US" sz="3200" kern="1200" dirty="0"/>
        </a:p>
      </dsp:txBody>
      <dsp:txXfrm>
        <a:off x="135248" y="461256"/>
        <a:ext cx="7289008" cy="2500063"/>
      </dsp:txXfrm>
    </dsp:sp>
    <dsp:sp modelId="{2B785C0B-F36D-AA4B-9801-B028E27FA4D5}">
      <dsp:nvSpPr>
        <dsp:cNvPr id="0" name=""/>
        <dsp:cNvSpPr/>
      </dsp:nvSpPr>
      <dsp:spPr>
        <a:xfrm>
          <a:off x="0" y="3188728"/>
          <a:ext cx="7559504" cy="27705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- Il GRUPPO Erasmus predisporrà eventi di disseminazione all’interno del Consorzio e all’esterno del Consorzio per promuovere la pubblicità dei risultati, insieme al Team Erasmus del progetto.</a:t>
          </a:r>
          <a:endParaRPr lang="en-US" sz="3200" kern="1200" dirty="0"/>
        </a:p>
      </dsp:txBody>
      <dsp:txXfrm>
        <a:off x="135248" y="3323976"/>
        <a:ext cx="7289008" cy="2500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E3660-F376-204C-9816-43B51016F102}">
      <dsp:nvSpPr>
        <dsp:cNvPr id="0" name=""/>
        <dsp:cNvSpPr/>
      </dsp:nvSpPr>
      <dsp:spPr>
        <a:xfrm>
          <a:off x="423542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Monitoraggio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Diffusione e impatto</a:t>
          </a:r>
        </a:p>
      </dsp:txBody>
      <dsp:txXfrm>
        <a:off x="472609" y="1158658"/>
        <a:ext cx="2486952" cy="1577131"/>
      </dsp:txXfrm>
    </dsp:sp>
    <dsp:sp modelId="{7330DFA2-76C7-BC44-87BB-9B72C911BF6D}">
      <dsp:nvSpPr>
        <dsp:cNvPr id="0" name=""/>
        <dsp:cNvSpPr/>
      </dsp:nvSpPr>
      <dsp:spPr>
        <a:xfrm>
          <a:off x="1846782" y="1511413"/>
          <a:ext cx="3007450" cy="3007450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FB46C-E10E-0840-86C0-E2619368AED8}">
      <dsp:nvSpPr>
        <dsp:cNvPr id="0" name=""/>
        <dsp:cNvSpPr/>
      </dsp:nvSpPr>
      <dsp:spPr>
        <a:xfrm>
          <a:off x="998006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Gruppi Erasmus</a:t>
          </a:r>
        </a:p>
      </dsp:txBody>
      <dsp:txXfrm>
        <a:off x="1024770" y="2811620"/>
        <a:ext cx="2244326" cy="860252"/>
      </dsp:txXfrm>
    </dsp:sp>
    <dsp:sp modelId="{E00F36D4-2130-B242-A132-D4DD9F62359B}">
      <dsp:nvSpPr>
        <dsp:cNvPr id="0" name=""/>
        <dsp:cNvSpPr/>
      </dsp:nvSpPr>
      <dsp:spPr>
        <a:xfrm>
          <a:off x="3821640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Mappatura mobilità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Disseminazione in itinere e finale</a:t>
          </a:r>
        </a:p>
      </dsp:txBody>
      <dsp:txXfrm>
        <a:off x="3870707" y="1615548"/>
        <a:ext cx="2486952" cy="1577131"/>
      </dsp:txXfrm>
    </dsp:sp>
    <dsp:sp modelId="{AB4B26DD-4E1F-E742-A6B9-34CA735187E0}">
      <dsp:nvSpPr>
        <dsp:cNvPr id="0" name=""/>
        <dsp:cNvSpPr/>
      </dsp:nvSpPr>
      <dsp:spPr>
        <a:xfrm>
          <a:off x="5223338" y="-251125"/>
          <a:ext cx="3337767" cy="3337767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4FF13-9CFC-D642-9F29-74172C2D46F4}">
      <dsp:nvSpPr>
        <dsp:cNvPr id="0" name=""/>
        <dsp:cNvSpPr/>
      </dsp:nvSpPr>
      <dsp:spPr>
        <a:xfrm>
          <a:off x="4396104" y="652700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Team Erasmus</a:t>
          </a:r>
        </a:p>
      </dsp:txBody>
      <dsp:txXfrm>
        <a:off x="4422868" y="679464"/>
        <a:ext cx="2244326" cy="860252"/>
      </dsp:txXfrm>
    </dsp:sp>
    <dsp:sp modelId="{EBD0D664-2180-2F4B-920A-27C49D7551AE}">
      <dsp:nvSpPr>
        <dsp:cNvPr id="0" name=""/>
        <dsp:cNvSpPr/>
      </dsp:nvSpPr>
      <dsp:spPr>
        <a:xfrm>
          <a:off x="7219739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Monitoraggio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Diffusione e impatto</a:t>
          </a:r>
        </a:p>
      </dsp:txBody>
      <dsp:txXfrm>
        <a:off x="7268806" y="1158658"/>
        <a:ext cx="2486952" cy="1577131"/>
      </dsp:txXfrm>
    </dsp:sp>
    <dsp:sp modelId="{43003B31-188F-D149-BFE2-E6985E74FEBF}">
      <dsp:nvSpPr>
        <dsp:cNvPr id="0" name=""/>
        <dsp:cNvSpPr/>
      </dsp:nvSpPr>
      <dsp:spPr>
        <a:xfrm>
          <a:off x="7794202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Gruppi Erasmus</a:t>
          </a:r>
        </a:p>
      </dsp:txBody>
      <dsp:txXfrm>
        <a:off x="7820966" y="2811620"/>
        <a:ext cx="2244326" cy="860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A532A-57E4-1A40-AF02-B62C3A003152}">
      <dsp:nvSpPr>
        <dsp:cNvPr id="0" name=""/>
        <dsp:cNvSpPr/>
      </dsp:nvSpPr>
      <dsp:spPr>
        <a:xfrm>
          <a:off x="0" y="46093"/>
          <a:ext cx="6245265" cy="1747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/>
            <a:t>Per i docenti delle scuole</a:t>
          </a:r>
          <a:endParaRPr lang="en-US" sz="4400" kern="1200"/>
        </a:p>
      </dsp:txBody>
      <dsp:txXfrm>
        <a:off x="85326" y="131419"/>
        <a:ext cx="6074613" cy="1577254"/>
      </dsp:txXfrm>
    </dsp:sp>
    <dsp:sp modelId="{99DFC875-B217-4D41-9577-965D2B5A845F}">
      <dsp:nvSpPr>
        <dsp:cNvPr id="0" name=""/>
        <dsp:cNvSpPr/>
      </dsp:nvSpPr>
      <dsp:spPr>
        <a:xfrm>
          <a:off x="0" y="1920720"/>
          <a:ext cx="6245265" cy="174790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/>
            <a:t>Per le persone degli Enti non scuole</a:t>
          </a:r>
          <a:endParaRPr lang="en-US" sz="4400" kern="1200"/>
        </a:p>
      </dsp:txBody>
      <dsp:txXfrm>
        <a:off x="85326" y="2006046"/>
        <a:ext cx="6074613" cy="1577254"/>
      </dsp:txXfrm>
    </dsp:sp>
    <dsp:sp modelId="{F17A95E7-18E8-A441-939B-577966F025D2}">
      <dsp:nvSpPr>
        <dsp:cNvPr id="0" name=""/>
        <dsp:cNvSpPr/>
      </dsp:nvSpPr>
      <dsp:spPr>
        <a:xfrm>
          <a:off x="0" y="3795346"/>
          <a:ext cx="6245265" cy="174790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/>
            <a:t>Per i learners</a:t>
          </a:r>
          <a:endParaRPr lang="en-US" sz="4400" kern="1200"/>
        </a:p>
      </dsp:txBody>
      <dsp:txXfrm>
        <a:off x="85326" y="3880672"/>
        <a:ext cx="6074613" cy="1577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8E723-99DE-4A9F-98AF-3CCC899E099B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BE2A4-7710-4BEF-A535-F5E9F8D30B92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6BB4C-6971-46F2-B1FD-AC8DF142BD9D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La scuola coordinatrice pagherà il corso per il partecipante.</a:t>
          </a:r>
          <a:endParaRPr lang="en-US" sz="2300" kern="1200"/>
        </a:p>
      </dsp:txBody>
      <dsp:txXfrm>
        <a:off x="1437631" y="531"/>
        <a:ext cx="9077968" cy="1244702"/>
      </dsp:txXfrm>
    </dsp:sp>
    <dsp:sp modelId="{2619B4CB-83A9-4963-97CC-A4DACDDD08C0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70E2F-196D-4031-AD5A-1556559E44B6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81328-41B0-4759-8086-8B1EF0CD3750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La scuola, una volta definito il budget per il volo e per il soggiorno, fornisce al partecipante la quota che egli spende per pagare il volo e l’albergo.</a:t>
          </a:r>
          <a:endParaRPr lang="en-US" sz="2300" kern="1200"/>
        </a:p>
      </dsp:txBody>
      <dsp:txXfrm>
        <a:off x="1437631" y="1556410"/>
        <a:ext cx="9077968" cy="1244702"/>
      </dsp:txXfrm>
    </dsp:sp>
    <dsp:sp modelId="{EB5584F6-2E29-45DC-9B7E-25B4F5B5915A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CD92E-DD0B-4B2B-B1DE-684776322BDF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44CDC-7056-4A95-81E4-CCF3B276A7F2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Al rientro dalla mobilità, la scuola rimborserà al partecipante le spese sostenute.</a:t>
          </a:r>
          <a:endParaRPr lang="en-US" sz="2300" kern="1200"/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D403-329D-C047-A191-458C97A74F38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15A67-C7BF-214C-BB19-D3B4162146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96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48BC-D28A-1848-9553-3E22B49B4B1F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8C6-5D5B-4B40-AA87-556F9E60F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94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48BC-D28A-1848-9553-3E22B49B4B1F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8C6-5D5B-4B40-AA87-556F9E60F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10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48BC-D28A-1848-9553-3E22B49B4B1F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8C6-5D5B-4B40-AA87-556F9E60F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52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48BC-D28A-1848-9553-3E22B49B4B1F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8C6-5D5B-4B40-AA87-556F9E60F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89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48BC-D28A-1848-9553-3E22B49B4B1F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8C6-5D5B-4B40-AA87-556F9E60F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41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48BC-D28A-1848-9553-3E22B49B4B1F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8C6-5D5B-4B40-AA87-556F9E60F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9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48BC-D28A-1848-9553-3E22B49B4B1F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8C6-5D5B-4B40-AA87-556F9E60F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4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48BC-D28A-1848-9553-3E22B49B4B1F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8C6-5D5B-4B40-AA87-556F9E60F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73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48BC-D28A-1848-9553-3E22B49B4B1F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8C6-5D5B-4B40-AA87-556F9E60F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33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48BC-D28A-1848-9553-3E22B49B4B1F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8C6-5D5B-4B40-AA87-556F9E60F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3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48BC-D28A-1848-9553-3E22B49B4B1F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8C6-5D5B-4B40-AA87-556F9E60F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75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48BC-D28A-1848-9553-3E22B49B4B1F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E8C6-5D5B-4B40-AA87-556F9E60F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8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1YK_ET7tOZsiqOl2iTx0D16Z6Y5YAci-/edit?usp=share_link&amp;ouid=103438190412908391603&amp;rtpof=true&amp;sd=tru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t.padlet.com/caterina_runfola/uniti-nella-diversit-lms74e8hpplruvm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BF55F-2213-FC9C-022D-1DFB0A4B0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" r="41330" b="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B7430C-B80E-6A57-723F-185391D23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575" y="771099"/>
            <a:ext cx="4658109" cy="3630304"/>
          </a:xfrm>
        </p:spPr>
        <p:txBody>
          <a:bodyPr anchor="t">
            <a:normAutofit/>
          </a:bodyPr>
          <a:lstStyle/>
          <a:p>
            <a:pPr algn="l"/>
            <a:br>
              <a:rPr lang="it-IT" sz="4800" dirty="0"/>
            </a:br>
            <a:br>
              <a:rPr lang="it-IT" sz="4800" dirty="0"/>
            </a:br>
            <a:r>
              <a:rPr lang="it-IT" sz="4800" dirty="0"/>
              <a:t>Accreditamento </a:t>
            </a:r>
            <a:br>
              <a:rPr lang="it-IT" sz="4800" dirty="0"/>
            </a:br>
            <a:r>
              <a:rPr lang="it-IT" sz="1800" dirty="0"/>
              <a:t>KA1-2023-1-IT02-KA120-ADU-000186304</a:t>
            </a:r>
            <a:br>
              <a:rPr lang="it-IT" sz="1800" dirty="0"/>
            </a:br>
            <a:r>
              <a:rPr lang="it-IT" sz="1800" dirty="0"/>
              <a:t>KA121-ADU-0829AC67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90F4C8-DEA3-9744-5687-E6F2B7F22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575" y="5410485"/>
            <a:ext cx="4658109" cy="1180531"/>
          </a:xfrm>
        </p:spPr>
        <p:txBody>
          <a:bodyPr anchor="ctr">
            <a:normAutofit/>
          </a:bodyPr>
          <a:lstStyle/>
          <a:p>
            <a:pPr algn="l"/>
            <a:r>
              <a:rPr lang="it-IT" dirty="0"/>
              <a:t>Consorzio USR</a:t>
            </a:r>
          </a:p>
        </p:txBody>
      </p:sp>
      <p:pic>
        <p:nvPicPr>
          <p:cNvPr id="8" name="Immagine 7" descr="Immagine che contiene testo, Carattere, Blu elettrico, blu&#10;&#10;Descrizione generata automaticamente">
            <a:extLst>
              <a:ext uri="{FF2B5EF4-FFF2-40B4-BE49-F238E27FC236}">
                <a16:creationId xmlns:a16="http://schemas.microsoft.com/office/drawing/2014/main" id="{65E12663-0BF6-5FEF-068C-DAE77DE47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92" y="-3885"/>
            <a:ext cx="3596166" cy="81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arrello da golf bianco">
            <a:extLst>
              <a:ext uri="{FF2B5EF4-FFF2-40B4-BE49-F238E27FC236}">
                <a16:creationId xmlns:a16="http://schemas.microsoft.com/office/drawing/2014/main" id="{EDC6C114-8862-052F-2BC5-E43A0C6A35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07" b="93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6BFED2-3533-2A7F-3313-6D7F8852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28" y="2299176"/>
            <a:ext cx="4131368" cy="1571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Le mobilità effettive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39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la di raccoglitori">
            <a:extLst>
              <a:ext uri="{FF2B5EF4-FFF2-40B4-BE49-F238E27FC236}">
                <a16:creationId xmlns:a16="http://schemas.microsoft.com/office/drawing/2014/main" id="{53171A11-60BD-E447-7D17-EB9286B293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68" r="18798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82EF52-651F-E51F-6DFF-6F0A13115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it-IT" sz="2000">
                <a:hlinkClick r:id="rId3"/>
              </a:rPr>
              <a:t>file di excel proposta</a:t>
            </a: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145961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15FCB-F67C-B80A-2745-CE3B5253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86267"/>
            <a:ext cx="5444382" cy="829733"/>
          </a:xfrm>
        </p:spPr>
        <p:txBody>
          <a:bodyPr anchor="t">
            <a:normAutofit/>
          </a:bodyPr>
          <a:lstStyle/>
          <a:p>
            <a:r>
              <a:rPr lang="it-IT" sz="3200" dirty="0"/>
              <a:t>Step di gestione</a:t>
            </a:r>
          </a:p>
        </p:txBody>
      </p:sp>
      <p:pic>
        <p:nvPicPr>
          <p:cNvPr id="5" name="Picture 4" descr="Organizzatori di colori diversi">
            <a:extLst>
              <a:ext uri="{FF2B5EF4-FFF2-40B4-BE49-F238E27FC236}">
                <a16:creationId xmlns:a16="http://schemas.microsoft.com/office/drawing/2014/main" id="{4A7DDB84-23B4-793A-A064-4FDE23D04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2" r="27226" b="1"/>
          <a:stretch/>
        </p:blipFill>
        <p:spPr>
          <a:xfrm>
            <a:off x="0" y="10"/>
            <a:ext cx="3691468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1A62D5-D6AF-AACE-FD61-9E4781072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33" y="1015999"/>
            <a:ext cx="7181206" cy="5655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 dirty="0"/>
              <a:t>-</a:t>
            </a:r>
          </a:p>
          <a:p>
            <a:pPr marL="0" indent="0" algn="just">
              <a:buNone/>
            </a:pPr>
            <a:r>
              <a:rPr lang="it-IT" sz="1700" dirty="0"/>
              <a:t>- </a:t>
            </a:r>
            <a:r>
              <a:rPr lang="it-IT" sz="2000" dirty="0"/>
              <a:t>Accesso alla piattaforma dei servizi e compilazione della documentazione necessaria per accendere la convenzione con l’AN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-Condivisione dei documenti e della normativa per la gestione delle mobilità: sarà consegnato un vademecum a ciascun partecipante con tutte le specifiche della mobilità, previa formazione di gruppo.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- Realizzazione del sito di progetto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- Apertura spazio collaborativo su EPALE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- Apertura spazio social per la comunicazione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- L’USR avrà cura della piattaforma di disseminazione Erasmus Plus</a:t>
            </a:r>
          </a:p>
        </p:txBody>
      </p:sp>
    </p:spTree>
    <p:extLst>
      <p:ext uri="{BB962C8B-B14F-4D97-AF65-F5344CB8AC3E}">
        <p14:creationId xmlns:p14="http://schemas.microsoft.com/office/powerpoint/2010/main" val="195364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8263CC-26F6-7BBC-182B-BE2A16CB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t-IT"/>
              <a:t>Step di gestione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0A430C-0B97-708F-6F06-6E5AB3BB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/>
              <a:t>- Apertura di uno spazio drive nel quale inserire i documenti dei partecipanti, suddivisi per tipologia di mobilità.</a:t>
            </a:r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1800" dirty="0"/>
              <a:t>-Formazione ex ante dei gruppi: a questa formazione parteciperanno anche le persone di contatto di ogni partner.</a:t>
            </a:r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1800" dirty="0"/>
              <a:t>La gestione delle mobilità sarà a carico del team Erasmus. Sarà predisposta una mappatura delle mobilità per ogni partner, in modo da programmare con esattezza le partenze individuali o di gruppo , rispetto ai corsi da frequentare e alle altre attività (job </a:t>
            </a:r>
            <a:r>
              <a:rPr lang="it-IT" sz="1800" dirty="0" err="1"/>
              <a:t>shadowing</a:t>
            </a:r>
            <a:r>
              <a:rPr lang="it-IT" sz="1800" dirty="0"/>
              <a:t> e </a:t>
            </a:r>
            <a:r>
              <a:rPr lang="it-IT" sz="1800" dirty="0" err="1"/>
              <a:t>teaching</a:t>
            </a:r>
            <a:r>
              <a:rPr lang="it-IT" sz="1800" dirty="0"/>
              <a:t> </a:t>
            </a:r>
            <a:r>
              <a:rPr lang="it-IT" sz="1800" dirty="0" err="1"/>
              <a:t>assignment</a:t>
            </a:r>
            <a:r>
              <a:rPr lang="it-IT" sz="1800" dirty="0"/>
              <a:t>) da realizzare all’estero.</a:t>
            </a:r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5" name="Picture 4" descr="Navi bianche guidate da una nave gialla">
            <a:extLst>
              <a:ext uri="{FF2B5EF4-FFF2-40B4-BE49-F238E27FC236}">
                <a16:creationId xmlns:a16="http://schemas.microsoft.com/office/drawing/2014/main" id="{5A3AB333-8B1B-6A5D-7D7A-15323BC94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47" r="2802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03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A071736-110C-5F8F-C57D-B04E1BA5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it-IT" sz="4800">
                <a:solidFill>
                  <a:schemeClr val="bg1"/>
                </a:solidFill>
              </a:rPr>
              <a:t>Step di gestione</a:t>
            </a:r>
          </a:p>
        </p:txBody>
      </p:sp>
      <p:graphicFrame>
        <p:nvGraphicFramePr>
          <p:cNvPr id="26" name="Segnaposto contenuto 2">
            <a:extLst>
              <a:ext uri="{FF2B5EF4-FFF2-40B4-BE49-F238E27FC236}">
                <a16:creationId xmlns:a16="http://schemas.microsoft.com/office/drawing/2014/main" id="{286A5C3C-2DD3-18BE-2CB7-DE1562BC7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779722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71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406050D-6140-0AD5-1B89-0CF9D6FB2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5834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92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3C3ADF-A14E-9D1B-7268-62C0D568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/>
              <a:t>Documentazione</a:t>
            </a:r>
          </a:p>
        </p:txBody>
      </p:sp>
      <p:pic>
        <p:nvPicPr>
          <p:cNvPr id="14" name="Picture 4" descr="Occhiali sopra un libro">
            <a:extLst>
              <a:ext uri="{FF2B5EF4-FFF2-40B4-BE49-F238E27FC236}">
                <a16:creationId xmlns:a16="http://schemas.microsoft.com/office/drawing/2014/main" id="{E502D01D-B99F-F76F-264A-5F8F3B0FE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8" r="4017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C78380-44CF-4ED1-C5F9-4A6A5A2A2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Per ogni mobilità sarà necessario redigere l’Accordo – allegato VI – e il Learning Agreement.</a:t>
            </a:r>
          </a:p>
          <a:p>
            <a:pPr marL="0" indent="0" algn="just">
              <a:buNone/>
            </a:pPr>
            <a:r>
              <a:rPr lang="it-IT" sz="2000" dirty="0"/>
              <a:t>L’Accordo dovrà essere firmato dal rappresentante legale dell’Ente e dal partecipante, vidimato dalla scuola cassiera, che provvederà a trasferire direttamente il </a:t>
            </a:r>
            <a:r>
              <a:rPr lang="it-IT" sz="2000" dirty="0" err="1"/>
              <a:t>grant</a:t>
            </a:r>
            <a:r>
              <a:rPr lang="it-IT" sz="2000" dirty="0"/>
              <a:t> all’Ente partner , che provvederà a gestire le mobilità.</a:t>
            </a:r>
          </a:p>
          <a:p>
            <a:pPr marL="0" indent="0" algn="just">
              <a:buNone/>
            </a:pPr>
            <a:r>
              <a:rPr lang="it-IT" sz="2000" dirty="0"/>
              <a:t>L’Accordo va conservato nella segreteria del Partner ed è redatto in duplice copia ( uno per la scuola e uno per il partecipante): nell’allegato sono specificati tutti gli accordi per l’attribuzione del </a:t>
            </a:r>
            <a:r>
              <a:rPr lang="it-IT" sz="2000" dirty="0" err="1"/>
              <a:t>grant</a:t>
            </a:r>
            <a:r>
              <a:rPr lang="it-IT" sz="2000" dirty="0"/>
              <a:t> e le regole per il suo utilizzo.</a:t>
            </a:r>
          </a:p>
        </p:txBody>
      </p:sp>
    </p:spTree>
    <p:extLst>
      <p:ext uri="{BB962C8B-B14F-4D97-AF65-F5344CB8AC3E}">
        <p14:creationId xmlns:p14="http://schemas.microsoft.com/office/powerpoint/2010/main" val="240910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B490E8-D968-3373-CDD5-CDAF8D14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Il beneficiary module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BCC6AF97-815D-ABB1-5C0B-34F89F331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algn="just"/>
            <a:r>
              <a:rPr lang="it-IT" sz="2000" dirty="0"/>
              <a:t>La piattaforma sarà gestita direttamente dalla scuola cassiera che registrerà le mobilità e trasferirà il </a:t>
            </a:r>
            <a:r>
              <a:rPr lang="it-IT" sz="2000" dirty="0" err="1"/>
              <a:t>grant</a:t>
            </a:r>
            <a:r>
              <a:rPr lang="it-IT" sz="2000" dirty="0"/>
              <a:t> all’Ente partner.</a:t>
            </a:r>
          </a:p>
          <a:p>
            <a:pPr algn="just"/>
            <a:r>
              <a:rPr lang="it-IT" sz="2000" dirty="0"/>
              <a:t>Dovrà esserci un flusso comunicativo chiaro e veloce per la gestione delle mobilità, relativamente al trasferimento delle somme all’Ente e al flusso dei dati inerenti al partecipante.</a:t>
            </a:r>
          </a:p>
          <a:p>
            <a:pPr algn="just"/>
            <a:r>
              <a:rPr lang="it-IT" sz="2000" dirty="0"/>
              <a:t>Ogni Ente provvederà autonomamente all’organizzazione delle mobilità: pagamento del corso direttamente al Provider, con la emissione della fattura, trasferimento delle somme previste per </a:t>
            </a:r>
            <a:r>
              <a:rPr lang="it-IT" sz="2000" dirty="0" err="1"/>
              <a:t>accomodation</a:t>
            </a:r>
            <a:r>
              <a:rPr lang="it-IT" sz="2000" dirty="0"/>
              <a:t> and </a:t>
            </a:r>
            <a:r>
              <a:rPr lang="it-IT" sz="2000" dirty="0" err="1"/>
              <a:t>meals</a:t>
            </a:r>
            <a:r>
              <a:rPr lang="it-IT" sz="2000" dirty="0"/>
              <a:t> al partecipante, controllo della documentazione al rientro dalla mobilità.</a:t>
            </a:r>
          </a:p>
        </p:txBody>
      </p:sp>
    </p:spTree>
    <p:extLst>
      <p:ext uri="{BB962C8B-B14F-4D97-AF65-F5344CB8AC3E}">
        <p14:creationId xmlns:p14="http://schemas.microsoft.com/office/powerpoint/2010/main" val="3250853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2DED4B-6A89-A751-78AE-5A5FE479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4000"/>
              <a:t>Documentazione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AD85B4-72F7-83DC-FF24-6F2314452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Il Learning agreement è il documento che va redatto in triplice copia e che va firmato anche </a:t>
            </a:r>
            <a:r>
              <a:rPr lang="it-IT" sz="2000" dirty="0" err="1"/>
              <a:t>dall’host</a:t>
            </a:r>
            <a:r>
              <a:rPr lang="it-IT" sz="2000" dirty="0"/>
              <a:t> Institution.</a:t>
            </a:r>
          </a:p>
          <a:p>
            <a:pPr marL="0" indent="0" algn="just">
              <a:buNone/>
            </a:pPr>
            <a:r>
              <a:rPr lang="it-IT" sz="2000" dirty="0"/>
              <a:t>( una copia per il partner, una per il partecipante e una per </a:t>
            </a:r>
            <a:r>
              <a:rPr lang="it-IT" sz="2000" dirty="0" err="1"/>
              <a:t>l’host</a:t>
            </a:r>
            <a:r>
              <a:rPr lang="it-IT" sz="2000" dirty="0"/>
              <a:t>)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Saranno diramate istruzioni per la gestione del budget e per la conservazione della documentazione utile per dimostrare le spese del </a:t>
            </a:r>
            <a:r>
              <a:rPr lang="it-IT" sz="2000" dirty="0" err="1"/>
              <a:t>grant</a:t>
            </a:r>
            <a:r>
              <a:rPr lang="it-IT" sz="2000" dirty="0"/>
              <a:t>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a mano che tiene una penna e cerchi ombreggiati su un foglio">
            <a:extLst>
              <a:ext uri="{FF2B5EF4-FFF2-40B4-BE49-F238E27FC236}">
                <a16:creationId xmlns:a16="http://schemas.microsoft.com/office/drawing/2014/main" id="{6BA8027E-E700-739B-A8EE-96E46F566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6" r="1281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11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457689B-8AEC-5318-5DF4-CBB7546B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852" y="1118938"/>
            <a:ext cx="3404937" cy="2616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Esempio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 Drive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Segnaposto contenuto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50E4D9CA-D4B9-D18B-8C0B-AE771AAA9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672" y="1380594"/>
            <a:ext cx="6137549" cy="409681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65B41A-27DC-2EA3-5FE3-475100C695EE}"/>
              </a:ext>
            </a:extLst>
          </p:cNvPr>
          <p:cNvSpPr txBox="1"/>
          <p:nvPr/>
        </p:nvSpPr>
        <p:spPr>
          <a:xfrm>
            <a:off x="7213600" y="2491716"/>
            <a:ext cx="4517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All’interno della cartella USR Accreditamento Adulti, troveremo le diverse cartelle:</a:t>
            </a:r>
          </a:p>
          <a:p>
            <a:pPr algn="just"/>
            <a:r>
              <a:rPr lang="it-IT" dirty="0"/>
              <a:t>- La gestione del budget</a:t>
            </a:r>
          </a:p>
          <a:p>
            <a:pPr algn="just"/>
            <a:r>
              <a:rPr lang="it-IT" dirty="0"/>
              <a:t>- I materiali utili per redigere i report intermedi e finali ( sono i diari di bordo della persona di contatto)</a:t>
            </a:r>
          </a:p>
          <a:p>
            <a:pPr algn="just"/>
            <a:r>
              <a:rPr lang="it-IT" dirty="0"/>
              <a:t>- L’impatto con tutte le registrazioni delle azioni </a:t>
            </a:r>
          </a:p>
          <a:p>
            <a:pPr algn="just"/>
            <a:r>
              <a:rPr lang="it-IT" dirty="0"/>
              <a:t>- La gestione delle mobilità, che conterrà le cartelle dei singoli partecipanti</a:t>
            </a:r>
          </a:p>
          <a:p>
            <a:pPr algn="just"/>
            <a:r>
              <a:rPr lang="it-IT" dirty="0"/>
              <a:t>- I documenti di Indire, con tutti i riferimento normativi</a:t>
            </a:r>
          </a:p>
          <a:p>
            <a:pPr algn="just"/>
            <a:r>
              <a:rPr lang="it-IT" dirty="0"/>
              <a:t>- La disseminazione contenente atti e riferimenti alla pubblicità dei risultati</a:t>
            </a:r>
          </a:p>
        </p:txBody>
      </p:sp>
    </p:spTree>
    <p:extLst>
      <p:ext uri="{BB962C8B-B14F-4D97-AF65-F5344CB8AC3E}">
        <p14:creationId xmlns:p14="http://schemas.microsoft.com/office/powerpoint/2010/main" val="40922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3CAAD-B8AB-D20B-855F-8780A357D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A52FE-08DA-0B50-96EC-0346F2D4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/>
              <a:t>Per </a:t>
            </a:r>
            <a:r>
              <a:rPr lang="en-US" sz="3600" dirty="0" err="1"/>
              <a:t>saperne</a:t>
            </a:r>
            <a:r>
              <a:rPr lang="en-US" sz="3600" dirty="0"/>
              <a:t> di </a:t>
            </a:r>
            <a:r>
              <a:rPr lang="en-US" sz="3600" dirty="0" err="1"/>
              <a:t>più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Erasmus+</a:t>
            </a:r>
          </a:p>
        </p:txBody>
      </p:sp>
      <p:pic>
        <p:nvPicPr>
          <p:cNvPr id="5" name="Segnaposto contenuto 4" descr="Immagine che contiene testo, schermata, Blu elettrico, blu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A538F180-1487-CE7F-EBB2-58088C2ED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010" b="-1"/>
          <a:stretch/>
        </p:blipFill>
        <p:spPr>
          <a:xfrm>
            <a:off x="20" y="0"/>
            <a:ext cx="12191980" cy="49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66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95ED97-795A-E7C1-F568-CB067778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4000"/>
              <a:t>Riunioni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F7706F-556B-B30D-10FD-5373BE559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it-IT" sz="2400" dirty="0"/>
              <a:t>Il team di progetto organizzerà una volta ogni due mesi delle riunioni con tutte le persone di contatto per avere informazioni circa la gestione e l’andamento delle mobilità, per tenere sotto controllo tutti i processi, soprattutto quelli legati alla ricaduta nelle singole organizzazioni e nell’intero Consorzio</a:t>
            </a:r>
            <a:r>
              <a:rPr lang="it-IT" sz="2000" dirty="0"/>
              <a:t>. </a:t>
            </a:r>
            <a:r>
              <a:rPr lang="it-IT" sz="2400" dirty="0"/>
              <a:t>Le riunioni saranno online e useremo la piattaforma della scuola cassiera.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fico su documento con penna">
            <a:extLst>
              <a:ext uri="{FF2B5EF4-FFF2-40B4-BE49-F238E27FC236}">
                <a16:creationId xmlns:a16="http://schemas.microsoft.com/office/drawing/2014/main" id="{1124334A-2BAA-2D61-66BB-DB547E809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2" r="871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75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5E4C5-99BC-0435-0CAD-3306301A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356616"/>
            <a:ext cx="4560584" cy="858520"/>
          </a:xfrm>
        </p:spPr>
        <p:txBody>
          <a:bodyPr anchor="ctr">
            <a:normAutofit/>
          </a:bodyPr>
          <a:lstStyle/>
          <a:p>
            <a:r>
              <a:rPr lang="it-IT" sz="4000" dirty="0"/>
              <a:t>Quali bisogni?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665A59-895E-7BF5-B75D-74085B12B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69" y="1215137"/>
            <a:ext cx="5439104" cy="509495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endParaRPr lang="it-IT" sz="1900" dirty="0"/>
          </a:p>
          <a:p>
            <a:pPr marL="0" indent="0" algn="ctr">
              <a:buNone/>
            </a:pPr>
            <a:r>
              <a:rPr lang="it-IT" sz="1900" dirty="0"/>
              <a:t>I bisogni che abbiamo evidenziato nel progetto sono:</a:t>
            </a:r>
          </a:p>
          <a:p>
            <a:pPr marL="0" indent="0">
              <a:buNone/>
            </a:pPr>
            <a:endParaRPr lang="it-IT" sz="16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it-IT" sz="1600" dirty="0">
              <a:latin typeface="Helvetica" pitchFamily="2" charset="0"/>
            </a:endParaRPr>
          </a:p>
          <a:p>
            <a:pPr marL="0" indent="0" algn="just">
              <a:buNone/>
            </a:pPr>
            <a:r>
              <a:rPr lang="it-IT" sz="2000" dirty="0">
                <a:effectLst/>
                <a:latin typeface="Helvetica" pitchFamily="2" charset="0"/>
              </a:rPr>
              <a:t>1. nonostante lo sforzo di creare processi inclusivi, ancora è difficile utilizzare strumenti e metodologie inclusive efficaci per stranieri e migranti;</a:t>
            </a:r>
          </a:p>
          <a:p>
            <a:pPr marL="0" indent="0" algn="just">
              <a:buNone/>
            </a:pPr>
            <a:r>
              <a:rPr lang="it-IT" sz="2000" dirty="0">
                <a:effectLst/>
                <a:latin typeface="Helvetica" pitchFamily="2" charset="0"/>
              </a:rPr>
              <a:t>2.le metodologie didattiche per l'insegnamento della lingua madre come L2 e della lingua straniera come strumento veicolare di comunicazione tra etnie diverse, non sono ancora al passo con le novità digitali;</a:t>
            </a:r>
          </a:p>
          <a:p>
            <a:pPr marL="0" indent="0" algn="just">
              <a:buNone/>
            </a:pPr>
            <a:r>
              <a:rPr lang="it-IT" sz="2000" dirty="0">
                <a:effectLst/>
                <a:latin typeface="Helvetica" pitchFamily="2" charset="0"/>
              </a:rPr>
              <a:t>3. si nota nei discenti una debolezza nelle competenze di vita , sia nel gestire la complessità della società, sia nell'affrontare le incertezze della vita. Questo aspetto si è acuito dopo la pandemia.</a:t>
            </a:r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umeri di plastica giocattolo">
            <a:extLst>
              <a:ext uri="{FF2B5EF4-FFF2-40B4-BE49-F238E27FC236}">
                <a16:creationId xmlns:a16="http://schemas.microsoft.com/office/drawing/2014/main" id="{326BB99A-037D-8A7C-77AE-597A8486B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3" r="18779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8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86E81D-C322-01D7-4CF9-AAE08A085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it-IT" sz="2000" dirty="0"/>
          </a:p>
          <a:p>
            <a:pPr algn="just"/>
            <a:r>
              <a:rPr lang="it-IT" sz="2000" dirty="0">
                <a:effectLst/>
                <a:latin typeface="Helvetica" pitchFamily="2" charset="0"/>
              </a:rPr>
              <a:t>4. occorre uscire dalla propria autoreferenzialità per confrontarsi con il territorio e con l'Europa, per migliorare i processi attraverso un confronto costante e costruttivo, soprattutto a livello delle policies locali.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acco matto in una partita a scacchi">
            <a:extLst>
              <a:ext uri="{FF2B5EF4-FFF2-40B4-BE49-F238E27FC236}">
                <a16:creationId xmlns:a16="http://schemas.microsoft.com/office/drawing/2014/main" id="{7C6C017C-8D0E-FF67-41B8-5406F978A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3" r="13053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94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54E594-EBF6-8C71-0E3A-E6BF9EB3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575342"/>
            <a:ext cx="4560584" cy="673460"/>
          </a:xfrm>
        </p:spPr>
        <p:txBody>
          <a:bodyPr anchor="ctr">
            <a:normAutofit/>
          </a:bodyPr>
          <a:lstStyle/>
          <a:p>
            <a:r>
              <a:rPr lang="it-IT" sz="4000" dirty="0"/>
              <a:t>Quali obiettivi?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4D6994-681D-604B-0124-42D8BEA7A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1248802"/>
            <a:ext cx="5095090" cy="506128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r>
              <a:rPr lang="it-IT" sz="1700" dirty="0"/>
              <a:t>Rispetto ai bisogni evidenziati, questi sono gli obiettivi:</a:t>
            </a:r>
          </a:p>
          <a:p>
            <a:endParaRPr lang="it-IT" sz="18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it-IT" sz="1800" dirty="0">
              <a:effectLst/>
              <a:latin typeface="Helvetica" pitchFamily="2" charset="0"/>
            </a:endParaRPr>
          </a:p>
          <a:p>
            <a:pPr algn="just"/>
            <a:r>
              <a:rPr lang="it-IT" sz="1800" dirty="0">
                <a:effectLst/>
                <a:latin typeface="Helvetica" pitchFamily="2" charset="0"/>
              </a:rPr>
              <a:t>Area inclusione: Implementate competenze metodologiche dei docenti e degli educatori per migliorare l'offerta formativa in educazione formale e non formale in contesti maggiormente inclusivi.</a:t>
            </a:r>
          </a:p>
          <a:p>
            <a:pPr algn="just"/>
            <a:r>
              <a:rPr lang="it-IT" sz="1800" dirty="0">
                <a:effectLst/>
                <a:latin typeface="Helvetica" pitchFamily="2" charset="0"/>
              </a:rPr>
              <a:t>Area Linguistica: Migliorate competenze dei discenti nella lingua italiana come L2 e nella lingua straniera come lingua veicolare. Migliorate competenze metodologiche dei docenti.</a:t>
            </a:r>
          </a:p>
          <a:p>
            <a:pPr algn="just"/>
            <a:r>
              <a:rPr lang="it-IT" sz="1800" dirty="0">
                <a:effectLst/>
                <a:latin typeface="Helvetica" pitchFamily="2" charset="0"/>
              </a:rPr>
              <a:t>Migliorate competenze di vita dei docenti e dei discenti adulti, attraverso percorsi di recupero del sé e delle proprie life skills.</a:t>
            </a:r>
          </a:p>
          <a:p>
            <a:endParaRPr lang="it-IT" sz="18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it-IT" sz="1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iocattolo rosso persona davanti a due righe di figure bianchi">
            <a:extLst>
              <a:ext uri="{FF2B5EF4-FFF2-40B4-BE49-F238E27FC236}">
                <a16:creationId xmlns:a16="http://schemas.microsoft.com/office/drawing/2014/main" id="{7538BB19-D7BB-7A78-DC72-4A684E4E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7" r="14145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0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zzle bianco con un pezzo rosso">
            <a:extLst>
              <a:ext uri="{FF2B5EF4-FFF2-40B4-BE49-F238E27FC236}">
                <a16:creationId xmlns:a16="http://schemas.microsoft.com/office/drawing/2014/main" id="{270E0291-D522-6E91-CD49-EA643FF1E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2" r="24198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342A48-192E-B97F-8870-1F82B8D0F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pPr algn="just"/>
            <a:r>
              <a:rPr lang="it-IT" sz="2000" dirty="0">
                <a:effectLst/>
                <a:latin typeface="Helvetica" pitchFamily="2" charset="0"/>
              </a:rPr>
              <a:t>Migliorati processi per aumentare l'internazionalizzazione del Consorzio e dei singoli partner.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85894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E4E8C9-0616-6BF4-3D31-B3E5E7A7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it-IT" sz="4000"/>
              <a:t>QUALI ATTIVITA’?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18B7EA-44E8-8BEB-7BC0-A27AC3A4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1879600"/>
            <a:ext cx="6002110" cy="4504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400" dirty="0">
              <a:effectLst/>
              <a:latin typeface="Helvetica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800" dirty="0">
                <a:effectLst/>
                <a:latin typeface="Helvetica" pitchFamily="2" charset="0"/>
              </a:rPr>
              <a:t> corsi di formazione per migliorare le competenze metodologiche per favorire l'inclusione Obj1.</a:t>
            </a:r>
          </a:p>
          <a:p>
            <a:pPr>
              <a:buFont typeface="Wingdings" pitchFamily="2" charset="2"/>
              <a:buChar char="v"/>
            </a:pPr>
            <a:r>
              <a:rPr lang="it-IT" sz="1800" dirty="0">
                <a:effectLst/>
                <a:latin typeface="Helvetica" pitchFamily="2" charset="0"/>
              </a:rPr>
              <a:t>corsi di formazione per migliorare le competenze metodologiche per i docenti di italiano come lingua L2 e per la lingua straniera Obj2</a:t>
            </a:r>
          </a:p>
          <a:p>
            <a:pPr>
              <a:buFont typeface="Wingdings" pitchFamily="2" charset="2"/>
              <a:buChar char="v"/>
            </a:pPr>
            <a:r>
              <a:rPr lang="it-IT" sz="1800" dirty="0">
                <a:effectLst/>
                <a:latin typeface="Helvetica" pitchFamily="2" charset="0"/>
              </a:rPr>
              <a:t>corsi di formazione per migliorare le competenze metodologiche per insegnare tenendo conto delle Raccomandazioni  2018 sulle life skills e sulla cittadinanza. Obj3</a:t>
            </a:r>
          </a:p>
          <a:p>
            <a:pPr>
              <a:buFont typeface="Wingdings" pitchFamily="2" charset="2"/>
              <a:buChar char="v"/>
            </a:pPr>
            <a:r>
              <a:rPr lang="it-IT" sz="1800" dirty="0">
                <a:effectLst/>
                <a:latin typeface="Helvetica" pitchFamily="2" charset="0"/>
              </a:rPr>
              <a:t>corsi di formazione per rendere i partner e il Consorzio stesso più internazionale ed Europeo. Obj4</a:t>
            </a:r>
          </a:p>
          <a:p>
            <a:pPr>
              <a:buFont typeface="Wingdings" pitchFamily="2" charset="2"/>
              <a:buChar char="v"/>
            </a:pPr>
            <a:r>
              <a:rPr lang="it-IT" sz="1800" dirty="0">
                <a:effectLst/>
                <a:latin typeface="Helvetica" pitchFamily="2" charset="0"/>
              </a:rPr>
              <a:t>attività di job </a:t>
            </a:r>
            <a:r>
              <a:rPr lang="it-IT" sz="1800" dirty="0" err="1">
                <a:effectLst/>
                <a:latin typeface="Helvetica" pitchFamily="2" charset="0"/>
              </a:rPr>
              <a:t>shadowing</a:t>
            </a:r>
            <a:r>
              <a:rPr lang="it-IT" sz="1800" dirty="0">
                <a:effectLst/>
                <a:latin typeface="Helvetica" pitchFamily="2" charset="0"/>
              </a:rPr>
              <a:t> per osservare le buone prassi in uso</a:t>
            </a:r>
          </a:p>
          <a:p>
            <a:pPr>
              <a:buFont typeface="Wingdings" pitchFamily="2" charset="2"/>
              <a:buChar char="v"/>
            </a:pPr>
            <a:r>
              <a:rPr lang="it-IT" sz="1800" dirty="0">
                <a:latin typeface="Helvetica" pitchFamily="2" charset="0"/>
              </a:rPr>
              <a:t>Attività di </a:t>
            </a:r>
            <a:r>
              <a:rPr lang="it-IT" sz="1800" dirty="0" err="1">
                <a:latin typeface="Helvetica" pitchFamily="2" charset="0"/>
              </a:rPr>
              <a:t>teaching</a:t>
            </a:r>
            <a:r>
              <a:rPr lang="it-IT" sz="1800" dirty="0">
                <a:latin typeface="Helvetica" pitchFamily="2" charset="0"/>
              </a:rPr>
              <a:t> </a:t>
            </a:r>
            <a:r>
              <a:rPr lang="it-IT" sz="1800" dirty="0" err="1">
                <a:latin typeface="Helvetica" pitchFamily="2" charset="0"/>
              </a:rPr>
              <a:t>assignment</a:t>
            </a:r>
            <a:endParaRPr lang="it-IT" sz="1800" dirty="0">
              <a:effectLst/>
              <a:latin typeface="Helvetica" pitchFamily="2" charset="0"/>
            </a:endParaRPr>
          </a:p>
          <a:p>
            <a:endParaRPr lang="it-IT" sz="18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it-IT" sz="1400" dirty="0"/>
          </a:p>
        </p:txBody>
      </p:sp>
      <p:pic>
        <p:nvPicPr>
          <p:cNvPr id="11" name="Picture 10" descr="Nave gialla in testa alle navi bianche">
            <a:extLst>
              <a:ext uri="{FF2B5EF4-FFF2-40B4-BE49-F238E27FC236}">
                <a16:creationId xmlns:a16="http://schemas.microsoft.com/office/drawing/2014/main" id="{9FFF1352-07E6-4948-0D7E-3CBA1FDBE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07" r="3998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81281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BF1456-F984-B452-F03B-B30FF88C3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it-IT" sz="3200"/>
              <a:t>QUALI ARGOMENTI?</a:t>
            </a:r>
          </a:p>
        </p:txBody>
      </p:sp>
      <p:pic>
        <p:nvPicPr>
          <p:cNvPr id="5" name="Picture 4" descr="Numeri di plastica giocattolo">
            <a:extLst>
              <a:ext uri="{FF2B5EF4-FFF2-40B4-BE49-F238E27FC236}">
                <a16:creationId xmlns:a16="http://schemas.microsoft.com/office/drawing/2014/main" id="{C4BBA352-053A-E3B0-D4F9-28056ADD6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2" r="28010" b="-1"/>
          <a:stretch/>
        </p:blipFill>
        <p:spPr>
          <a:xfrm>
            <a:off x="0" y="10"/>
            <a:ext cx="3471334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B60868-3845-3FEC-322A-1B242B36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0" y="1761067"/>
            <a:ext cx="7248939" cy="4792133"/>
          </a:xfrm>
        </p:spPr>
        <p:txBody>
          <a:bodyPr>
            <a:noAutofit/>
          </a:bodyPr>
          <a:lstStyle/>
          <a:p>
            <a:pPr algn="just"/>
            <a:r>
              <a:rPr lang="it-IT" sz="2000" dirty="0">
                <a:effectLst/>
                <a:latin typeface="Helvetica" pitchFamily="2" charset="0"/>
              </a:rPr>
              <a:t>metodologie inclusive, insegnamento della lingua madre come L2, insegnamento della lingua straniera, approcci didattici per lo sviluppo delle life skills , orientamento.</a:t>
            </a:r>
          </a:p>
          <a:p>
            <a:pPr algn="just"/>
            <a:r>
              <a:rPr lang="it-IT" sz="2000" dirty="0">
                <a:effectLst/>
                <a:latin typeface="Helvetica" pitchFamily="2" charset="0"/>
              </a:rPr>
              <a:t>attività di </a:t>
            </a:r>
            <a:r>
              <a:rPr lang="it-IT" sz="2000" dirty="0" err="1">
                <a:effectLst/>
                <a:latin typeface="Helvetica" pitchFamily="2" charset="0"/>
              </a:rPr>
              <a:t>teaching</a:t>
            </a:r>
            <a:r>
              <a:rPr lang="it-IT" sz="2000" dirty="0">
                <a:effectLst/>
                <a:latin typeface="Helvetica" pitchFamily="2" charset="0"/>
              </a:rPr>
              <a:t> </a:t>
            </a:r>
            <a:r>
              <a:rPr lang="it-IT" sz="2000" dirty="0" err="1">
                <a:effectLst/>
                <a:latin typeface="Helvetica" pitchFamily="2" charset="0"/>
              </a:rPr>
              <a:t>assignment</a:t>
            </a:r>
            <a:r>
              <a:rPr lang="it-IT" sz="2000" dirty="0">
                <a:effectLst/>
                <a:latin typeface="Helvetica" pitchFamily="2" charset="0"/>
              </a:rPr>
              <a:t> per effettuare attività di insegnamento all'estero, con particolare riferimento all'insegnamento della lingua madre come L2 e alla lingua straniera.</a:t>
            </a:r>
          </a:p>
          <a:p>
            <a:pPr algn="just"/>
            <a:r>
              <a:rPr lang="it-IT" sz="2000" dirty="0">
                <a:latin typeface="Helvetica" pitchFamily="2" charset="0"/>
              </a:rPr>
              <a:t>a</a:t>
            </a:r>
            <a:r>
              <a:rPr lang="it-IT" sz="2000" dirty="0">
                <a:effectLst/>
                <a:latin typeface="Helvetica" pitchFamily="2" charset="0"/>
              </a:rPr>
              <a:t>bbiamo considerato l'uso delle ICT come obiettivo trasversale, anche </a:t>
            </a:r>
            <a:r>
              <a:rPr lang="it-IT" sz="2000" dirty="0" err="1">
                <a:effectLst/>
                <a:latin typeface="Helvetica" pitchFamily="2" charset="0"/>
              </a:rPr>
              <a:t>perchè</a:t>
            </a:r>
            <a:r>
              <a:rPr lang="it-IT" sz="2000" dirty="0">
                <a:effectLst/>
                <a:latin typeface="Helvetica" pitchFamily="2" charset="0"/>
              </a:rPr>
              <a:t> in ogni realtà formativa ed educativa l’uso delle ICT e dell'Intelligenza Artificiale ormai è all'ordine del giorno.</a:t>
            </a:r>
          </a:p>
          <a:p>
            <a:pPr algn="just"/>
            <a:r>
              <a:rPr lang="it-IT" sz="2000" dirty="0">
                <a:latin typeface="Helvetica" pitchFamily="2" charset="0"/>
              </a:rPr>
              <a:t>s</a:t>
            </a:r>
            <a:r>
              <a:rPr lang="it-IT" sz="2000" dirty="0">
                <a:effectLst/>
                <a:latin typeface="Helvetica" pitchFamily="2" charset="0"/>
              </a:rPr>
              <a:t>aranno invitati esperti del settore EDA, come già indicato nelle precedenti sezioni.</a:t>
            </a:r>
          </a:p>
        </p:txBody>
      </p:sp>
    </p:spTree>
    <p:extLst>
      <p:ext uri="{BB962C8B-B14F-4D97-AF65-F5344CB8AC3E}">
        <p14:creationId xmlns:p14="http://schemas.microsoft.com/office/powerpoint/2010/main" val="1490330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BFAE6-A1F2-ACCF-2FEF-CB774E10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it-IT" sz="3200"/>
              <a:t>Quando inizieranno le mobilità?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328E5B-1EB9-54B5-6AEB-973CBEBED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Una volta ottenuta la firma della Convenzione da parte dell’AN, sarà assegnato l’80% del budget alla scuola cassiera.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Le mobilità potranno iniziare a novembre 2024 e terminare entro il 31.8.2024.</a:t>
            </a:r>
          </a:p>
          <a:p>
            <a:pPr marL="0" indent="0" algn="just">
              <a:buNone/>
            </a:pPr>
            <a:endParaRPr lang="it-IT" sz="2000" dirty="0"/>
          </a:p>
        </p:txBody>
      </p:sp>
      <p:pic>
        <p:nvPicPr>
          <p:cNvPr id="5" name="Picture 4" descr="Primo piano della tastiera di una calcolatrice">
            <a:extLst>
              <a:ext uri="{FF2B5EF4-FFF2-40B4-BE49-F238E27FC236}">
                <a16:creationId xmlns:a16="http://schemas.microsoft.com/office/drawing/2014/main" id="{41D0FBDE-38B5-A478-06F1-C969EE963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8" r="21723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02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EF21F14-955B-255B-2EEF-5CA9BCE6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3700"/>
              <a:t>I requisiti dei partecipanti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DE2AC66-82DB-A842-BB16-E7B24A91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700" dirty="0"/>
              <a:t>I criteri di selezione del PERSONALE sono:</a:t>
            </a:r>
            <a:endParaRPr lang="it-IT" sz="1700" dirty="0">
              <a:effectLst/>
              <a:latin typeface="Helvetica" pitchFamily="2" charset="0"/>
            </a:endParaRPr>
          </a:p>
          <a:p>
            <a:r>
              <a:rPr lang="it-IT" sz="1700" dirty="0">
                <a:effectLst/>
                <a:latin typeface="Helvetica" pitchFamily="2" charset="0"/>
              </a:rPr>
              <a:t>- essere in servizio come personale ITI</a:t>
            </a:r>
          </a:p>
          <a:p>
            <a:r>
              <a:rPr lang="it-IT" sz="1700" dirty="0">
                <a:effectLst/>
                <a:latin typeface="Helvetica" pitchFamily="2" charset="0"/>
              </a:rPr>
              <a:t>- non andare in pensione nel prossimo triennio ( per garantire l'impatto) – si chiede deroga per le persone di contatto delle singole scuole partner - </a:t>
            </a:r>
          </a:p>
          <a:p>
            <a:r>
              <a:rPr lang="it-IT" sz="1700" dirty="0">
                <a:effectLst/>
                <a:latin typeface="Helvetica" pitchFamily="2" charset="0"/>
              </a:rPr>
              <a:t>- conoscenza della lingua inglese : A2/B1 per corsi, B2 per job </a:t>
            </a:r>
            <a:r>
              <a:rPr lang="it-IT" sz="1700" dirty="0" err="1">
                <a:effectLst/>
                <a:latin typeface="Helvetica" pitchFamily="2" charset="0"/>
              </a:rPr>
              <a:t>shadowing</a:t>
            </a:r>
            <a:r>
              <a:rPr lang="it-IT" sz="1700" dirty="0">
                <a:effectLst/>
                <a:latin typeface="Helvetica" pitchFamily="2" charset="0"/>
              </a:rPr>
              <a:t> e </a:t>
            </a:r>
            <a:r>
              <a:rPr lang="it-IT" sz="1700" dirty="0" err="1">
                <a:effectLst/>
                <a:latin typeface="Helvetica" pitchFamily="2" charset="0"/>
              </a:rPr>
              <a:t>teaching</a:t>
            </a:r>
            <a:r>
              <a:rPr lang="it-IT" sz="1700" dirty="0">
                <a:effectLst/>
                <a:latin typeface="Helvetica" pitchFamily="2" charset="0"/>
              </a:rPr>
              <a:t> </a:t>
            </a:r>
            <a:r>
              <a:rPr lang="it-IT" sz="1700" dirty="0" err="1">
                <a:effectLst/>
                <a:latin typeface="Helvetica" pitchFamily="2" charset="0"/>
              </a:rPr>
              <a:t>assignment</a:t>
            </a:r>
            <a:r>
              <a:rPr lang="it-IT" sz="1700" dirty="0">
                <a:effectLst/>
                <a:latin typeface="Helvetica" pitchFamily="2" charset="0"/>
              </a:rPr>
              <a:t>.</a:t>
            </a:r>
          </a:p>
          <a:p>
            <a:r>
              <a:rPr lang="it-IT" sz="1700" dirty="0">
                <a:effectLst/>
                <a:latin typeface="Helvetica" pitchFamily="2" charset="0"/>
              </a:rPr>
              <a:t>- priorità ai docenti di sostegno per le attività inclusive</a:t>
            </a:r>
          </a:p>
          <a:p>
            <a:r>
              <a:rPr lang="it-IT" sz="1700" dirty="0">
                <a:effectLst/>
                <a:latin typeface="Helvetica" pitchFamily="2" charset="0"/>
              </a:rPr>
              <a:t>a parità di punteggio avrà la precedenza il partecipante più giovane.</a:t>
            </a:r>
          </a:p>
          <a:p>
            <a:pPr marL="0" indent="0">
              <a:buNone/>
            </a:pPr>
            <a:endParaRPr lang="it-IT" sz="17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3512C-1F9E-C040-AEA8-CA035C46F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6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5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5E2DD-A26B-B941-65CA-28CA3EB5C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AB2B38-3BD5-1766-5BBC-1BB2B0F9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3700"/>
              <a:t>I requisiti dei partecipanti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369C3E9-8A4A-D935-8114-B402AF35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700" dirty="0"/>
              <a:t>I criteri di selezione dei </a:t>
            </a:r>
            <a:r>
              <a:rPr lang="it-IT" sz="1700" dirty="0" err="1"/>
              <a:t>learners</a:t>
            </a:r>
            <a:r>
              <a:rPr lang="it-IT" sz="1700" dirty="0"/>
              <a:t> sono:</a:t>
            </a:r>
          </a:p>
          <a:p>
            <a:pPr algn="just"/>
            <a:r>
              <a:rPr lang="it-IT" sz="1700" dirty="0">
                <a:effectLst/>
                <a:latin typeface="Helvetica" pitchFamily="2" charset="0"/>
              </a:rPr>
              <a:t>Priorità alle persone con </a:t>
            </a:r>
            <a:r>
              <a:rPr lang="it-IT" sz="1700" dirty="0" err="1">
                <a:effectLst/>
                <a:latin typeface="Helvetica" pitchFamily="2" charset="0"/>
              </a:rPr>
              <a:t>fewer</a:t>
            </a:r>
            <a:r>
              <a:rPr lang="it-IT" sz="1700" dirty="0">
                <a:effectLst/>
                <a:latin typeface="Helvetica" pitchFamily="2" charset="0"/>
              </a:rPr>
              <a:t> </a:t>
            </a:r>
            <a:r>
              <a:rPr lang="it-IT" sz="1700" dirty="0" err="1">
                <a:effectLst/>
                <a:latin typeface="Helvetica" pitchFamily="2" charset="0"/>
              </a:rPr>
              <a:t>opportunities</a:t>
            </a:r>
            <a:r>
              <a:rPr lang="it-IT" sz="1700" dirty="0">
                <a:effectLst/>
                <a:latin typeface="Helvetica" pitchFamily="2" charset="0"/>
              </a:rPr>
              <a:t> ( almeno il 60%)</a:t>
            </a:r>
          </a:p>
          <a:p>
            <a:pPr algn="just"/>
            <a:r>
              <a:rPr lang="it-IT" sz="1700" dirty="0">
                <a:latin typeface="Helvetica" pitchFamily="2" charset="0"/>
              </a:rPr>
              <a:t>Essere a posto con i documenti validi per l’espatrio</a:t>
            </a:r>
          </a:p>
          <a:p>
            <a:pPr algn="just"/>
            <a:r>
              <a:rPr lang="it-IT" sz="1700" dirty="0">
                <a:effectLst/>
                <a:latin typeface="Helvetica" pitchFamily="2" charset="0"/>
              </a:rPr>
              <a:t>Possono partecip</a:t>
            </a:r>
            <a:r>
              <a:rPr lang="it-IT" sz="1700" dirty="0">
                <a:latin typeface="Helvetica" pitchFamily="2" charset="0"/>
              </a:rPr>
              <a:t>are gli over 16 </a:t>
            </a:r>
            <a:r>
              <a:rPr lang="it-IT" sz="1700" dirty="0" err="1">
                <a:latin typeface="Helvetica" pitchFamily="2" charset="0"/>
              </a:rPr>
              <a:t>purchè</a:t>
            </a:r>
            <a:r>
              <a:rPr lang="it-IT" sz="1700" dirty="0">
                <a:latin typeface="Helvetica" pitchFamily="2" charset="0"/>
              </a:rPr>
              <a:t> iscritti al CPIA e i minori non accompagnati</a:t>
            </a:r>
            <a:endParaRPr lang="it-IT" sz="1700" dirty="0">
              <a:effectLst/>
              <a:latin typeface="Helvetica" pitchFamily="2" charset="0"/>
            </a:endParaRPr>
          </a:p>
          <a:p>
            <a:pPr marL="0" indent="0" algn="just">
              <a:buNone/>
            </a:pPr>
            <a:r>
              <a:rPr lang="it-IT" sz="1700" dirty="0">
                <a:effectLst/>
                <a:latin typeface="Helvetica" pitchFamily="2" charset="0"/>
              </a:rPr>
              <a:t>a parità di punteggio avrà la precedenza il partecipante più giovane.</a:t>
            </a:r>
          </a:p>
          <a:p>
            <a:pPr marL="0" indent="0">
              <a:buNone/>
            </a:pPr>
            <a:endParaRPr lang="it-IT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E6197-994F-5A2A-E6A1-5F6218F3A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6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4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5E67ED50-73A1-932C-DD84-15A7E9D0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2"/>
                </a:solidFill>
              </a:rPr>
              <a:t>Il nostro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ACD3B8-EC37-5001-C73D-7E987BDB4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just"/>
            <a:r>
              <a:rPr lang="it-IT" sz="2400" dirty="0">
                <a:solidFill>
                  <a:schemeClr val="tx2"/>
                </a:solidFill>
              </a:rPr>
              <a:t>Il nostro progetto è un KA1 ACCREDITAMENTO CONSORZIATO</a:t>
            </a:r>
          </a:p>
          <a:p>
            <a:pPr algn="just"/>
            <a:r>
              <a:rPr lang="it-IT" sz="2400" dirty="0">
                <a:solidFill>
                  <a:schemeClr val="tx2"/>
                </a:solidFill>
              </a:rPr>
              <a:t>IL CODICE DI PROGETTO E’ </a:t>
            </a:r>
            <a:br>
              <a:rPr lang="it-IT" sz="2400" dirty="0"/>
            </a:br>
            <a:r>
              <a:rPr lang="it-IT" sz="2400" dirty="0"/>
              <a:t>KA1-2023-1-IT02-KA120-ADU-000186304</a:t>
            </a:r>
          </a:p>
          <a:p>
            <a:pPr algn="just"/>
            <a:r>
              <a:rPr lang="it-IT" sz="2400" dirty="0">
                <a:solidFill>
                  <a:schemeClr val="tx2"/>
                </a:solidFill>
              </a:rPr>
              <a:t>HA DURATA TRIENNALE, MA PUO’ VALERE  oltre il  31 DICEMBRE 2027</a:t>
            </a:r>
          </a:p>
          <a:p>
            <a:pPr algn="just"/>
            <a:r>
              <a:rPr lang="it-IT" sz="2400" dirty="0">
                <a:solidFill>
                  <a:schemeClr val="tx2"/>
                </a:solidFill>
              </a:rPr>
              <a:t>L’ACCREDITAMENTO E’ DELL’USR LOMBARDIA.</a:t>
            </a:r>
          </a:p>
        </p:txBody>
      </p:sp>
    </p:spTree>
    <p:extLst>
      <p:ext uri="{BB962C8B-B14F-4D97-AF65-F5344CB8AC3E}">
        <p14:creationId xmlns:p14="http://schemas.microsoft.com/office/powerpoint/2010/main" val="3863184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4841C3-11CE-E030-DBC8-39CEA1B2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it-IT" dirty="0"/>
              <a:t>Il bando per la partecipazione alle mobilità</a:t>
            </a:r>
            <a:endParaRPr lang="it-IT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FD43DA2-77AF-87D4-6C14-9F621F988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18131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634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4A124F-C7E9-0CFC-BA37-B1A748FA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it-IT" dirty="0"/>
              <a:t>Come saranno attribuite le borse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59FC39B-884B-84C8-224C-CB8847E1A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39768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191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C1F732-B570-1D5A-1021-93D852C62303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Buon viaggio!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3505BC-772A-B0AD-2CC6-D7BE3AEC4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558764"/>
            <a:ext cx="5628018" cy="3507602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737BE40-1079-BB70-B2C6-B797164A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</a:t>
            </a:r>
          </a:p>
        </p:txBody>
      </p:sp>
    </p:spTree>
    <p:extLst>
      <p:ext uri="{BB962C8B-B14F-4D97-AF65-F5344CB8AC3E}">
        <p14:creationId xmlns:p14="http://schemas.microsoft.com/office/powerpoint/2010/main" val="428273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9BBB85-9AEC-74B6-A6C9-1E4BE790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217715"/>
            <a:ext cx="5334197" cy="827314"/>
          </a:xfrm>
        </p:spPr>
        <p:txBody>
          <a:bodyPr anchor="ctr">
            <a:normAutofit/>
          </a:bodyPr>
          <a:lstStyle/>
          <a:p>
            <a:r>
              <a:rPr lang="it-IT" sz="4000" dirty="0"/>
              <a:t>Partner del Consorzio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C283C7-0962-DDFF-F935-927E12F6C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055916"/>
            <a:ext cx="5334197" cy="54609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/>
              <a:t>Partecipano al Consorzio i seguenti partner: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ISTITUTO MOSE’ BIANCHI DI MONZA </a:t>
            </a:r>
            <a:r>
              <a:rPr lang="it-IT" sz="2000" dirty="0"/>
              <a:t>, che è anche la scuola cassiera e che gestirà tutti i processi legati alla erogazione dei fondi per le mobilità.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ISTITUTO SUPERIORE FRISI DI MILANO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CPIA DI PAVIA, DI LODI, DI MANTOVA, DI VARESE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BIBLIOTECA DI TREVIOLO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ASSOCIAZIONE NON PROFIT METIVA LOMBARDIA</a:t>
            </a:r>
          </a:p>
        </p:txBody>
      </p:sp>
      <p:pic>
        <p:nvPicPr>
          <p:cNvPr id="5" name="Picture 4" descr="Scalinata e colonne anteriori di un maestoso edificio della città">
            <a:extLst>
              <a:ext uri="{FF2B5EF4-FFF2-40B4-BE49-F238E27FC236}">
                <a16:creationId xmlns:a16="http://schemas.microsoft.com/office/drawing/2014/main" id="{ACA96349-6713-501F-F719-1EB98C8A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7" r="25256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84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35C34-225A-552F-AD30-3852528E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579409"/>
          </a:xfrm>
        </p:spPr>
        <p:txBody>
          <a:bodyPr anchor="b">
            <a:normAutofit/>
          </a:bodyPr>
          <a:lstStyle/>
          <a:p>
            <a:r>
              <a:rPr lang="it-IT" sz="3200" dirty="0"/>
              <a:t>Gestione del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E94712-F343-0D9F-B4BB-F13B5B0CD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756229"/>
            <a:ext cx="5479719" cy="422507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it-IT" sz="1700" dirty="0"/>
              <a:t>E’ formato un team costituito da:</a:t>
            </a:r>
          </a:p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r>
              <a:rPr lang="it-IT" sz="1700" dirty="0">
                <a:solidFill>
                  <a:srgbClr val="FF0000"/>
                </a:solidFill>
              </a:rPr>
              <a:t>Andrea Angelone</a:t>
            </a:r>
          </a:p>
          <a:p>
            <a:pPr marL="0" indent="0">
              <a:buNone/>
            </a:pPr>
            <a:r>
              <a:rPr lang="it-IT" sz="1700" dirty="0"/>
              <a:t>Persona di contatto  USR Lombardia</a:t>
            </a:r>
          </a:p>
          <a:p>
            <a:pPr marL="0" indent="0">
              <a:buNone/>
            </a:pPr>
            <a:r>
              <a:rPr lang="it-IT" sz="1700" dirty="0">
                <a:solidFill>
                  <a:srgbClr val="FF0000"/>
                </a:solidFill>
              </a:rPr>
              <a:t>Dirigente Scolastico Annalisa Silvestri </a:t>
            </a:r>
          </a:p>
          <a:p>
            <a:pPr marL="0" indent="0">
              <a:buNone/>
            </a:pPr>
            <a:r>
              <a:rPr lang="it-IT" sz="1700" dirty="0"/>
              <a:t>dell’Istituto Cassiere</a:t>
            </a:r>
          </a:p>
          <a:p>
            <a:pPr marL="0" indent="0">
              <a:buNone/>
            </a:pPr>
            <a:r>
              <a:rPr lang="it-IT" sz="1700" dirty="0">
                <a:solidFill>
                  <a:srgbClr val="FF0000"/>
                </a:solidFill>
              </a:rPr>
              <a:t>DSGA Anna Labruna</a:t>
            </a:r>
            <a:r>
              <a:rPr lang="it-IT" sz="1700" dirty="0"/>
              <a:t>, </a:t>
            </a:r>
          </a:p>
          <a:p>
            <a:pPr marL="0" indent="0">
              <a:buNone/>
            </a:pPr>
            <a:r>
              <a:rPr lang="it-IT" sz="1700" dirty="0"/>
              <a:t>dell’Istituto Cassiere</a:t>
            </a:r>
          </a:p>
          <a:p>
            <a:pPr marL="0" indent="0">
              <a:buNone/>
            </a:pPr>
            <a:r>
              <a:rPr lang="it-IT" sz="1700" dirty="0">
                <a:solidFill>
                  <a:srgbClr val="FF0000"/>
                </a:solidFill>
              </a:rPr>
              <a:t>Rosario Genovese</a:t>
            </a:r>
            <a:r>
              <a:rPr lang="it-IT" sz="1700" dirty="0"/>
              <a:t>, </a:t>
            </a:r>
          </a:p>
          <a:p>
            <a:pPr marL="0" indent="0">
              <a:buNone/>
            </a:pPr>
            <a:r>
              <a:rPr lang="it-IT" sz="1700" dirty="0"/>
              <a:t>persona di contatto dell’Istituto Cassiere</a:t>
            </a:r>
          </a:p>
          <a:p>
            <a:pPr marL="0" indent="0">
              <a:buNone/>
            </a:pPr>
            <a:r>
              <a:rPr lang="it-IT" sz="1700" dirty="0">
                <a:solidFill>
                  <a:srgbClr val="FF0000"/>
                </a:solidFill>
              </a:rPr>
              <a:t>Caterina </a:t>
            </a:r>
            <a:r>
              <a:rPr lang="it-IT" sz="1700" dirty="0" err="1">
                <a:solidFill>
                  <a:srgbClr val="FF0000"/>
                </a:solidFill>
              </a:rPr>
              <a:t>Runfola</a:t>
            </a:r>
            <a:r>
              <a:rPr lang="it-IT" sz="1700" dirty="0"/>
              <a:t>, Ambasciatrice EDA, </a:t>
            </a:r>
            <a:r>
              <a:rPr lang="it-IT" sz="1700" dirty="0" err="1"/>
              <a:t>Metiva</a:t>
            </a:r>
            <a:r>
              <a:rPr lang="it-IT" sz="1700" dirty="0"/>
              <a:t> Lombardia</a:t>
            </a:r>
          </a:p>
          <a:p>
            <a:pPr marL="0" indent="0">
              <a:buNone/>
            </a:pPr>
            <a:r>
              <a:rPr lang="it-IT" sz="1700" dirty="0">
                <a:solidFill>
                  <a:srgbClr val="FF0000"/>
                </a:solidFill>
              </a:rPr>
              <a:t>Viviana Vitari</a:t>
            </a:r>
            <a:r>
              <a:rPr lang="it-IT" sz="1700" dirty="0"/>
              <a:t>, Ambasciatrice EDA, Comune di Treviolo</a:t>
            </a:r>
          </a:p>
          <a:p>
            <a:pPr marL="0" indent="0">
              <a:buNone/>
            </a:pPr>
            <a:endParaRPr lang="it-IT" sz="1700" dirty="0"/>
          </a:p>
        </p:txBody>
      </p:sp>
      <p:pic>
        <p:nvPicPr>
          <p:cNvPr id="5" name="Picture 4" descr="Tavolo con stetoscopio e tastiera di computer">
            <a:extLst>
              <a:ext uri="{FF2B5EF4-FFF2-40B4-BE49-F238E27FC236}">
                <a16:creationId xmlns:a16="http://schemas.microsoft.com/office/drawing/2014/main" id="{72AB0972-A19B-DF35-EF4E-AF7B25524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02" r="-1" b="-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16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49596F-DEFF-DA4D-5557-A0597748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it-IT" sz="4000"/>
              <a:t>LE MOBILITA’ PREVISTE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8DDCAD-92D1-BF5D-9FD9-40AE9B2F8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322286"/>
            <a:ext cx="5334197" cy="39177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" name="Picture 4" descr="Calendario sul tavolo">
            <a:extLst>
              <a:ext uri="{FF2B5EF4-FFF2-40B4-BE49-F238E27FC236}">
                <a16:creationId xmlns:a16="http://schemas.microsoft.com/office/drawing/2014/main" id="{7940A7E8-E4FB-CF31-AC2B-A7923B4D6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8" r="41165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4DE6E1-D233-AF72-ABC1-70ADFCC03468}"/>
              </a:ext>
            </a:extLst>
          </p:cNvPr>
          <p:cNvSpPr txBox="1"/>
          <p:nvPr/>
        </p:nvSpPr>
        <p:spPr>
          <a:xfrm>
            <a:off x="1150155" y="2071201"/>
            <a:ext cx="45574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Docenti, educatori: </a:t>
            </a:r>
            <a:r>
              <a:rPr lang="it-IT" sz="1800" dirty="0">
                <a:solidFill>
                  <a:srgbClr val="FF0000"/>
                </a:solidFill>
              </a:rPr>
              <a:t>40 </a:t>
            </a:r>
            <a:r>
              <a:rPr lang="it-IT" dirty="0">
                <a:solidFill>
                  <a:srgbClr val="FF0000"/>
                </a:solidFill>
              </a:rPr>
              <a:t>+ 10 amministrativi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FF0000"/>
                </a:solidFill>
              </a:rPr>
              <a:t>50 MOBILITA’ IN TUTTO </a:t>
            </a:r>
          </a:p>
          <a:p>
            <a:pPr marL="0" indent="0">
              <a:buNone/>
            </a:pPr>
            <a:r>
              <a:rPr lang="it-IT" sz="1800" dirty="0"/>
              <a:t>20 mobilità per i CPIA (20:4)</a:t>
            </a:r>
          </a:p>
          <a:p>
            <a:pPr marL="0" indent="0">
              <a:buNone/>
            </a:pPr>
            <a:r>
              <a:rPr lang="it-IT" sz="1800" dirty="0"/>
              <a:t>12 mobilità per le scuole e per USR (12:3)</a:t>
            </a:r>
          </a:p>
          <a:p>
            <a:pPr marL="0" indent="0">
              <a:buNone/>
            </a:pPr>
            <a:r>
              <a:rPr lang="it-IT" sz="1800" dirty="0"/>
              <a:t>5 mobilità per </a:t>
            </a:r>
            <a:r>
              <a:rPr lang="it-IT" sz="1800" dirty="0" err="1"/>
              <a:t>Metiva</a:t>
            </a:r>
            <a:endParaRPr lang="it-IT" sz="1800" dirty="0"/>
          </a:p>
          <a:p>
            <a:pPr marL="0" indent="0">
              <a:buNone/>
            </a:pPr>
            <a:r>
              <a:rPr lang="it-IT" sz="1800" dirty="0"/>
              <a:t>3 per la Biblioteca di Treviolo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Discenti </a:t>
            </a:r>
            <a:r>
              <a:rPr lang="it-IT" dirty="0" err="1">
                <a:solidFill>
                  <a:srgbClr val="FF0000"/>
                </a:solidFill>
              </a:rPr>
              <a:t>accomopagnati</a:t>
            </a:r>
            <a:r>
              <a:rPr lang="it-IT" dirty="0">
                <a:solidFill>
                  <a:srgbClr val="FF0000"/>
                </a:solidFill>
              </a:rPr>
              <a:t> da 2 docenti per gruppo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80 MOBILITA’ IN TUTTO</a:t>
            </a:r>
          </a:p>
          <a:p>
            <a:pPr marL="0" indent="0">
              <a:buNone/>
            </a:pPr>
            <a:r>
              <a:rPr lang="it-IT" dirty="0"/>
              <a:t>30 per i CPIA (30:4)</a:t>
            </a:r>
          </a:p>
          <a:p>
            <a:pPr marL="0" indent="0">
              <a:buNone/>
            </a:pPr>
            <a:r>
              <a:rPr lang="it-IT" dirty="0"/>
              <a:t>40 per le scuole (20:2)</a:t>
            </a:r>
          </a:p>
          <a:p>
            <a:pPr marL="0" indent="0">
              <a:buNone/>
            </a:pPr>
            <a:r>
              <a:rPr lang="it-IT" dirty="0"/>
              <a:t>5 per </a:t>
            </a:r>
            <a:r>
              <a:rPr lang="it-IT" dirty="0" err="1"/>
              <a:t>Metiva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5 per la Biblioteca di Treviolo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213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3F9ECD7-CBD8-C217-7039-31CFFD55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periodo entro il quale devono essere effettuate le mobilità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C5CF8C-C3E7-A6AF-E487-D50C2E2D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Abbiamo il kick off meeting dal 23 al 24 ottobre 2024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0457EA1-C932-1EDF-432F-0A8B57B0C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001289"/>
            <a:ext cx="7608304" cy="492637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4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0106593-0698-6AA5-8E27-467952CE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Totale della sovvenzione al 100%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398D1F4C-4B2C-0DA0-CE4B-3B5C04E06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406401"/>
            <a:ext cx="7608304" cy="54546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3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ADEAE5-B080-4DEC-819A-00E41A93F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74C4523-FBFC-BDC3-D6B7-79E28F949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3655371"/>
            <a:ext cx="9679449" cy="1463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Importo ricevuto : 80%</a:t>
            </a:r>
          </a:p>
        </p:txBody>
      </p:sp>
      <p:pic>
        <p:nvPicPr>
          <p:cNvPr id="5" name="Segnaposto contenuto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853A874-0D1F-CB74-FC4D-D154851DE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6" y="1263817"/>
            <a:ext cx="11111988" cy="17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53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432</TotalTime>
  <Words>1697</Words>
  <Application>Microsoft Macintosh PowerPoint</Application>
  <PresentationFormat>Widescreen</PresentationFormat>
  <Paragraphs>176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Helvetica</vt:lpstr>
      <vt:lpstr>Wingdings</vt:lpstr>
      <vt:lpstr>Tema di Office</vt:lpstr>
      <vt:lpstr>  Accreditamento  KA1-2023-1-IT02-KA120-ADU-000186304 KA121-ADU-0829AC67</vt:lpstr>
      <vt:lpstr>Per saperne di più su Erasmus+</vt:lpstr>
      <vt:lpstr>Il nostro progetto</vt:lpstr>
      <vt:lpstr>Partner del Consorzio</vt:lpstr>
      <vt:lpstr>Gestione del progetto</vt:lpstr>
      <vt:lpstr>LE MOBILITA’ PREVISTE </vt:lpstr>
      <vt:lpstr>Il periodo entro il quale devono essere effettuate le mobilità</vt:lpstr>
      <vt:lpstr>Totale della sovvenzione al 100%</vt:lpstr>
      <vt:lpstr>Importo ricevuto : 80%</vt:lpstr>
      <vt:lpstr>Le mobilità effettive </vt:lpstr>
      <vt:lpstr>Presentazione standard di PowerPoint</vt:lpstr>
      <vt:lpstr>Step di gestione</vt:lpstr>
      <vt:lpstr>Step di gestione</vt:lpstr>
      <vt:lpstr>Step di gestione</vt:lpstr>
      <vt:lpstr>Presentazione standard di PowerPoint</vt:lpstr>
      <vt:lpstr>Documentazione</vt:lpstr>
      <vt:lpstr>Il beneficiary module</vt:lpstr>
      <vt:lpstr>Documentazione</vt:lpstr>
      <vt:lpstr>Esempio di Drive</vt:lpstr>
      <vt:lpstr>Riunioni </vt:lpstr>
      <vt:lpstr>Quali bisogni?</vt:lpstr>
      <vt:lpstr>Presentazione standard di PowerPoint</vt:lpstr>
      <vt:lpstr>Quali obiettivi?</vt:lpstr>
      <vt:lpstr>Presentazione standard di PowerPoint</vt:lpstr>
      <vt:lpstr>QUALI ATTIVITA’?</vt:lpstr>
      <vt:lpstr>QUALI ARGOMENTI?</vt:lpstr>
      <vt:lpstr>Quando inizieranno le mobilità?</vt:lpstr>
      <vt:lpstr>I requisiti dei partecipanti</vt:lpstr>
      <vt:lpstr>I requisiti dei partecipanti</vt:lpstr>
      <vt:lpstr>Il bando per la partecipazione alle mobilità</vt:lpstr>
      <vt:lpstr>Come saranno attribuite le borse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Accreditamento KA1</dc:title>
  <dc:creator>Massimo Crippa</dc:creator>
  <cp:lastModifiedBy>Massimo Crippa</cp:lastModifiedBy>
  <cp:revision>6</cp:revision>
  <dcterms:created xsi:type="dcterms:W3CDTF">2024-02-03T18:55:36Z</dcterms:created>
  <dcterms:modified xsi:type="dcterms:W3CDTF">2024-10-02T21:58:57Z</dcterms:modified>
</cp:coreProperties>
</file>